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104" d="100"/>
          <a:sy n="104" d="100"/>
        </p:scale>
        <p:origin x="603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2874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to the live System Administration session. Unlike the pre-recorded services session, students should ask questions as you go. Today we build practical configuration skills that map directly to the SCC cluster build.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/etc/security/limits.conf is often overlooked but very impactful for MPI. Default limits on open file handles and stack size can cause MPI jobs to fail silently. /etc/sysctl.conf hugepages configuration is often needed for HPL to get full performance.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Mistake #6 (visudo) is a classic beginner trap. If students break /etc/sudoers with a regular text editor, they need physical access or a recovery boot to fix it. Firewall blocking wastes hours — NFS over firewall is a common cause of 'mount hanging'.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Pre-record this so you can do it cleanly. Play it during the live session, pausing to answer questions. Step 6 (break + fix) is the most educational — students remember seeing a failure diagnosed and fixed far better than just watching things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six points separate teams who set up their cluster smoothly from teams who spend hours debugging. Emphasise the last point — a systematic debugging order saves enormous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 the floor for questions — leave at least 10–15 minutes. Common questions: how does Slurm know which nodes to use, what if NFS won't mount. Use this time to reinforce the connection between what they learned and what they'll build.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students the roadmap upfront. All of these topics connect — users need SSH keys, SSH keys need proper file permissions, file permissions tie into how packages install.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UID consistency point is crucial. When NFS mounts a home directory, file ownership is determined by UID number, not name. If alice is UID 1001 on the head node but UID 1002 on a compute node, she can't write to her own home directory over NFS.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600 for SSH private keys is mandatory — SSH refuses to use a key that is world-readable. chmod 755 for scripts and directories is a very common pattern. Teach the octal shorthand: 4=read, 2=write, 1=execute.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SSH key setup is something your team MUST do during SCC. Without it MPI parallelism won't work. The permissions are strict by design — SSH refuses to use a private key that is group or world readable.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EPEL is very practical — many benchmark dependencies live there. The offline cluster point matters: at the actual competition your internet may be limited. Knowing how to use a local repo is a team advantage.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Hostname configuration is critical for SCC. Slurm uses hostnames to identify nodes. If node02's hostname is wrong, Slurm can't contact it. Static IPs prevent nodes from changing address after a restart.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often the first thing that trips up SCC teams. If /etc/hosts is wrong or inconsistent, nothing works: SSH fails, NFS mounts fail, Slurm can't find its nodes.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During SCC benchmarks keep htop open in another terminal. If memory fills and swap is hit, performance tanks dramatically. Read load average: if it equals number of cores, system is fully loaded; if higher, it's overloaded.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663440" y="2423160"/>
            <a:ext cx="41148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Administration</a:t>
            </a:r>
            <a:endParaRPr lang="en-US" sz="2600" dirty="0"/>
          </a:p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Configuration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663440" y="3794760"/>
            <a:ext cx="4114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CHPC SCC 2026  |  Live Session with Pre-recorded Demo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00657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Important System Configuration Files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2651760" y="1664208"/>
            <a:ext cx="3063240" cy="713232"/>
          </a:xfrm>
          <a:prstGeom prst="roundRect">
            <a:avLst>
              <a:gd name="adj" fmla="val 8974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Text 2"/>
          <p:cNvSpPr/>
          <p:nvPr/>
        </p:nvSpPr>
        <p:spPr>
          <a:xfrm>
            <a:off x="2761488" y="1719072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/etc/hosts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2761488" y="2011680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Hostname to IP mappings. Your node directory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2651760" y="2468880"/>
            <a:ext cx="3063240" cy="713232"/>
          </a:xfrm>
          <a:prstGeom prst="roundRect">
            <a:avLst>
              <a:gd name="adj" fmla="val 8974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7" name="Text 5"/>
          <p:cNvSpPr/>
          <p:nvPr/>
        </p:nvSpPr>
        <p:spPr>
          <a:xfrm>
            <a:off x="2761488" y="2523744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/etc/hostname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2761488" y="2816352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machine's hostname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651760" y="3273552"/>
            <a:ext cx="3063240" cy="713232"/>
          </a:xfrm>
          <a:prstGeom prst="roundRect">
            <a:avLst>
              <a:gd name="adj" fmla="val 8974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0" name="Text 8"/>
          <p:cNvSpPr/>
          <p:nvPr/>
        </p:nvSpPr>
        <p:spPr>
          <a:xfrm>
            <a:off x="2761488" y="3328416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/etc/fstab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2761488" y="3621024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Filesystem mounts. NFS shares auto-mount here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2651760" y="4078224"/>
            <a:ext cx="3063240" cy="713232"/>
          </a:xfrm>
          <a:prstGeom prst="roundRect">
            <a:avLst>
              <a:gd name="adj" fmla="val 8974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3" name="Text 11"/>
          <p:cNvSpPr/>
          <p:nvPr/>
        </p:nvSpPr>
        <p:spPr>
          <a:xfrm>
            <a:off x="2761488" y="4133088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/etc/ssh/sshd_config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2761488" y="4425696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SSH server config. Root login, port settings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897880" y="1664208"/>
            <a:ext cx="3063240" cy="713232"/>
          </a:xfrm>
          <a:prstGeom prst="roundRect">
            <a:avLst>
              <a:gd name="adj" fmla="val 8974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6" name="Text 14"/>
          <p:cNvSpPr/>
          <p:nvPr/>
        </p:nvSpPr>
        <p:spPr>
          <a:xfrm>
            <a:off x="6007608" y="1719072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/etc/sudoers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007608" y="2011680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can run </a:t>
            </a:r>
            <a:r>
              <a:rPr lang="en-US" sz="1050" dirty="0" err="1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sudo</a:t>
            </a: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Always edit with visudo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897880" y="2468880"/>
            <a:ext cx="3063240" cy="713232"/>
          </a:xfrm>
          <a:prstGeom prst="roundRect">
            <a:avLst>
              <a:gd name="adj" fmla="val 8974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9" name="Text 17"/>
          <p:cNvSpPr/>
          <p:nvPr/>
        </p:nvSpPr>
        <p:spPr>
          <a:xfrm>
            <a:off x="6007608" y="2523744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/etc/sysctl.conf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6007608" y="2816352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parameters. Network tuning, hugepages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897880" y="3273552"/>
            <a:ext cx="3063240" cy="713232"/>
          </a:xfrm>
          <a:prstGeom prst="roundRect">
            <a:avLst>
              <a:gd name="adj" fmla="val 8974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2" name="Text 20"/>
          <p:cNvSpPr/>
          <p:nvPr/>
        </p:nvSpPr>
        <p:spPr>
          <a:xfrm>
            <a:off x="6007608" y="3328416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/etc/security/limits.conf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6007608" y="3621024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 limits. Open files, stack size for MPI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897880" y="4078224"/>
            <a:ext cx="3063240" cy="713232"/>
          </a:xfrm>
          <a:prstGeom prst="roundRect">
            <a:avLst>
              <a:gd name="adj" fmla="val 8974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5" name="Text 23"/>
          <p:cNvSpPr/>
          <p:nvPr/>
        </p:nvSpPr>
        <p:spPr>
          <a:xfrm>
            <a:off x="6007608" y="4133088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/etc/slurm/slurm.conf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6007608" y="4425696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Slurm config . Node definitions, queues, policies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37417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Mistakes in System Configuration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2651760" y="1576903"/>
            <a:ext cx="3063240" cy="1115568"/>
          </a:xfrm>
          <a:prstGeom prst="roundRect">
            <a:avLst>
              <a:gd name="adj" fmla="val 655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Shape 2"/>
          <p:cNvSpPr/>
          <p:nvPr/>
        </p:nvSpPr>
        <p:spPr>
          <a:xfrm>
            <a:off x="2743200" y="1686723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2743200" y="168212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291840" y="1682128"/>
            <a:ext cx="2331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Inconsistent </a:t>
            </a:r>
            <a:r>
              <a:rPr lang="en-US" sz="1150" b="1" dirty="0">
                <a:solidFill>
                  <a:srgbClr val="2D2D2D"/>
                </a:solidFill>
                <a:latin typeface="Courier New" panose="02070309020205020404" pitchFamily="49" charset="0"/>
                <a:ea typeface="Calibri" pitchFamily="34" charset="-122"/>
                <a:cs typeface="Courier New" panose="02070309020205020404" pitchFamily="49" charset="0"/>
              </a:rPr>
              <a:t>/etc/hosts</a:t>
            </a:r>
            <a:endParaRPr lang="en-US" sz="115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2743200" y="2088967"/>
            <a:ext cx="2880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Nodes must agree on who's who. One mismatch breaks SSH, NFS, and Slurm.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897880" y="1590688"/>
            <a:ext cx="3063240" cy="1115568"/>
          </a:xfrm>
          <a:prstGeom prst="roundRect">
            <a:avLst>
              <a:gd name="adj" fmla="val 655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9" name="Shape 7"/>
          <p:cNvSpPr/>
          <p:nvPr/>
        </p:nvSpPr>
        <p:spPr>
          <a:xfrm>
            <a:off x="5989320" y="1659153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0" name="Text 8"/>
          <p:cNvSpPr/>
          <p:nvPr/>
        </p:nvSpPr>
        <p:spPr>
          <a:xfrm>
            <a:off x="5989320" y="164536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537960" y="1659153"/>
            <a:ext cx="2331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SSH key permissions too open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989320" y="2075182"/>
            <a:ext cx="2880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ourier New" panose="02070309020205020404" pitchFamily="49" charset="0"/>
                <a:ea typeface="Calibri" pitchFamily="34" charset="-122"/>
                <a:cs typeface="Courier New" panose="02070309020205020404" pitchFamily="49" charset="0"/>
              </a:rPr>
              <a:t>chmod 600 ~/.ssh/id_ed25519</a:t>
            </a: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SSH silently refuses a too-permissive key.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651760" y="2802153"/>
            <a:ext cx="3063240" cy="1115568"/>
          </a:xfrm>
          <a:prstGeom prst="roundRect">
            <a:avLst>
              <a:gd name="adj" fmla="val 655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4" name="Shape 12"/>
          <p:cNvSpPr/>
          <p:nvPr/>
        </p:nvSpPr>
        <p:spPr>
          <a:xfrm>
            <a:off x="2743200" y="2902783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5" name="Text 13"/>
          <p:cNvSpPr/>
          <p:nvPr/>
        </p:nvSpPr>
        <p:spPr>
          <a:xfrm>
            <a:off x="2743200" y="288899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291840" y="2925758"/>
            <a:ext cx="2331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Firewall blocking cluster traffic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2743200" y="3332597"/>
            <a:ext cx="2880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NFS, Slurm, MPI all need open ports. Check </a:t>
            </a:r>
            <a:r>
              <a:rPr lang="en-US" sz="1050" dirty="0">
                <a:solidFill>
                  <a:srgbClr val="555555"/>
                </a:solidFill>
                <a:latin typeface="Courier New" panose="02070309020205020404" pitchFamily="49" charset="0"/>
                <a:ea typeface="Calibri" pitchFamily="34" charset="-122"/>
                <a:cs typeface="Courier New" panose="02070309020205020404" pitchFamily="49" charset="0"/>
              </a:rPr>
              <a:t>firewall-cmd --list-all</a:t>
            </a:r>
            <a:endParaRPr lang="en-US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5897880" y="2806748"/>
            <a:ext cx="3063240" cy="1115568"/>
          </a:xfrm>
          <a:prstGeom prst="roundRect">
            <a:avLst>
              <a:gd name="adj" fmla="val 655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9" name="Shape 17"/>
          <p:cNvSpPr/>
          <p:nvPr/>
        </p:nvSpPr>
        <p:spPr>
          <a:xfrm>
            <a:off x="5989320" y="2898188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0" name="Text 18"/>
          <p:cNvSpPr/>
          <p:nvPr/>
        </p:nvSpPr>
        <p:spPr>
          <a:xfrm>
            <a:off x="5989320" y="2884403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537960" y="2934948"/>
            <a:ext cx="2331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Forgetting enable after start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989320" y="3314217"/>
            <a:ext cx="2880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ourier New" panose="02070309020205020404" pitchFamily="49" charset="0"/>
                <a:ea typeface="Calibri" pitchFamily="34" charset="-122"/>
                <a:cs typeface="Courier New" panose="02070309020205020404" pitchFamily="49" charset="0"/>
              </a:rPr>
              <a:t>systemctl</a:t>
            </a: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enable </a:t>
            </a:r>
            <a:r>
              <a:rPr lang="en-US" sz="105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slurmd</a:t>
            </a: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Without enable, a reboot undoes your configuration.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2651760" y="4009023"/>
            <a:ext cx="3063240" cy="1115568"/>
          </a:xfrm>
          <a:prstGeom prst="roundRect">
            <a:avLst>
              <a:gd name="adj" fmla="val 655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4" name="Shape 22"/>
          <p:cNvSpPr/>
          <p:nvPr/>
        </p:nvSpPr>
        <p:spPr>
          <a:xfrm>
            <a:off x="2743200" y="4095868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5" name="Text 23"/>
          <p:cNvSpPr/>
          <p:nvPr/>
        </p:nvSpPr>
        <p:spPr>
          <a:xfrm>
            <a:off x="2743200" y="410505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291840" y="4141818"/>
            <a:ext cx="2331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UID/GID mismatch across nodes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2743200" y="4539467"/>
            <a:ext cx="2880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users with matching UIDs everywhere: useradd -u 1500 alice on every node.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897880" y="3995238"/>
            <a:ext cx="3063240" cy="1115568"/>
          </a:xfrm>
          <a:prstGeom prst="roundRect">
            <a:avLst>
              <a:gd name="adj" fmla="val 655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9" name="Shape 27"/>
          <p:cNvSpPr/>
          <p:nvPr/>
        </p:nvSpPr>
        <p:spPr>
          <a:xfrm>
            <a:off x="5989320" y="4091273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0" name="Text 28"/>
          <p:cNvSpPr/>
          <p:nvPr/>
        </p:nvSpPr>
        <p:spPr>
          <a:xfrm>
            <a:off x="5989320" y="410505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537960" y="4109653"/>
            <a:ext cx="2331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Editing sudoers without visudo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5989320" y="4507302"/>
            <a:ext cx="2880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visudo validates syntax. A syntax error in </a:t>
            </a:r>
            <a:r>
              <a:rPr lang="en-US" sz="1050" dirty="0">
                <a:solidFill>
                  <a:srgbClr val="555555"/>
                </a:solidFill>
                <a:latin typeface="Courier New" panose="02070309020205020404" pitchFamily="49" charset="0"/>
                <a:ea typeface="Calibri" pitchFamily="34" charset="-122"/>
                <a:cs typeface="Courier New" panose="02070309020205020404" pitchFamily="49" charset="0"/>
              </a:rPr>
              <a:t>/etc/sudoers</a:t>
            </a: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can lock you out of sudo.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23632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Pre-recorded Demo — Node Configuration Walkthrough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2651760" y="1664208"/>
            <a:ext cx="6172200" cy="502920"/>
          </a:xfrm>
          <a:prstGeom prst="roundRect">
            <a:avLst>
              <a:gd name="adj" fmla="val 10909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4" name="Shape 2"/>
          <p:cNvSpPr/>
          <p:nvPr/>
        </p:nvSpPr>
        <p:spPr>
          <a:xfrm>
            <a:off x="2679192" y="1728216"/>
            <a:ext cx="384048" cy="384048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2679192" y="172821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182112" y="1700784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3182112" y="1901952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Fresh node. What do we have?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669280" y="1773936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hostname, ip addr, uptime, lscpu, free -h, df -h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2651760" y="2231136"/>
            <a:ext cx="6172200" cy="502920"/>
          </a:xfrm>
          <a:prstGeom prst="roundRect">
            <a:avLst>
              <a:gd name="adj" fmla="val 10909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0" name="Shape 8"/>
          <p:cNvSpPr/>
          <p:nvPr/>
        </p:nvSpPr>
        <p:spPr>
          <a:xfrm>
            <a:off x="2679192" y="2295144"/>
            <a:ext cx="384048" cy="384048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1" name="Text 9"/>
          <p:cNvSpPr/>
          <p:nvPr/>
        </p:nvSpPr>
        <p:spPr>
          <a:xfrm>
            <a:off x="2679192" y="229514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182112" y="226771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3182112" y="2468880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users &amp; configure groups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5669280" y="2340864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useradd, passwd, usermod -aG, id, /etc/passwd check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651760" y="2798064"/>
            <a:ext cx="6172200" cy="502920"/>
          </a:xfrm>
          <a:prstGeom prst="roundRect">
            <a:avLst>
              <a:gd name="adj" fmla="val 10909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6" name="Shape 14"/>
          <p:cNvSpPr/>
          <p:nvPr/>
        </p:nvSpPr>
        <p:spPr>
          <a:xfrm>
            <a:off x="2679192" y="2862072"/>
            <a:ext cx="384048" cy="384048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7" name="Text 15"/>
          <p:cNvSpPr/>
          <p:nvPr/>
        </p:nvSpPr>
        <p:spPr>
          <a:xfrm>
            <a:off x="2679192" y="286207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182112" y="2834640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SSH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3182112" y="3035808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Password-free SSH between nodes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669280" y="2907792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ssh-keygen, ssh-copy-id, test login, /etc/hosts setup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2651760" y="3364992"/>
            <a:ext cx="6172200" cy="502920"/>
          </a:xfrm>
          <a:prstGeom prst="roundRect">
            <a:avLst>
              <a:gd name="adj" fmla="val 10909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2" name="Shape 20"/>
          <p:cNvSpPr/>
          <p:nvPr/>
        </p:nvSpPr>
        <p:spPr>
          <a:xfrm>
            <a:off x="2679192" y="3429000"/>
            <a:ext cx="384048" cy="384048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3" name="Text 21"/>
          <p:cNvSpPr/>
          <p:nvPr/>
        </p:nvSpPr>
        <p:spPr>
          <a:xfrm>
            <a:off x="2679192" y="34290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182112" y="34015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Packages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3182112" y="3602736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 HPC essentials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5669280" y="3474720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dnf install gcc openmpi lmod — handle missing EPEL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2651760" y="3931920"/>
            <a:ext cx="6172200" cy="502920"/>
          </a:xfrm>
          <a:prstGeom prst="roundRect">
            <a:avLst>
              <a:gd name="adj" fmla="val 10909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8" name="Shape 26"/>
          <p:cNvSpPr/>
          <p:nvPr/>
        </p:nvSpPr>
        <p:spPr>
          <a:xfrm>
            <a:off x="2679192" y="3995928"/>
            <a:ext cx="384048" cy="384048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9" name="Text 27"/>
          <p:cNvSpPr/>
          <p:nvPr/>
        </p:nvSpPr>
        <p:spPr>
          <a:xfrm>
            <a:off x="2679192" y="399592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3182112" y="3968496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3182112" y="4169664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and enable services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669280" y="4041648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sshd, nfs-utils enable, firewall-cmd adjustments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2651760" y="4498848"/>
            <a:ext cx="6172200" cy="502920"/>
          </a:xfrm>
          <a:prstGeom prst="roundRect">
            <a:avLst>
              <a:gd name="adj" fmla="val 10909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34" name="Shape 32"/>
          <p:cNvSpPr/>
          <p:nvPr/>
        </p:nvSpPr>
        <p:spPr>
          <a:xfrm>
            <a:off x="2679192" y="4562856"/>
            <a:ext cx="384048" cy="384048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5" name="Text 33"/>
          <p:cNvSpPr/>
          <p:nvPr/>
        </p:nvSpPr>
        <p:spPr>
          <a:xfrm>
            <a:off x="2679192" y="456285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3182112" y="4535424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 &amp; Fix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3182112" y="4736592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Deliberately break something and fix it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5669280" y="4608576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Wrong SSH key perms → diagnose → fix → verify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42012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2651760" y="1664208"/>
            <a:ext cx="6172200" cy="457200"/>
          </a:xfrm>
          <a:prstGeom prst="roundRect">
            <a:avLst>
              <a:gd name="adj" fmla="val 14000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Shape 2"/>
          <p:cNvSpPr/>
          <p:nvPr/>
        </p:nvSpPr>
        <p:spPr>
          <a:xfrm>
            <a:off x="2679192" y="1719072"/>
            <a:ext cx="347472" cy="34747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2679192" y="17190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154680" y="1737360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and groups must be consistent across ALL nodes. UID/GID mismatches break NFS and job scheduling.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651760" y="2185416"/>
            <a:ext cx="6172200" cy="457200"/>
          </a:xfrm>
          <a:prstGeom prst="roundRect">
            <a:avLst>
              <a:gd name="adj" fmla="val 14000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8" name="Shape 6"/>
          <p:cNvSpPr/>
          <p:nvPr/>
        </p:nvSpPr>
        <p:spPr>
          <a:xfrm>
            <a:off x="2679192" y="2240280"/>
            <a:ext cx="347472" cy="34747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9" name="Text 7"/>
          <p:cNvSpPr/>
          <p:nvPr/>
        </p:nvSpPr>
        <p:spPr>
          <a:xfrm>
            <a:off x="2679192" y="22402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154680" y="2258568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SSH key auth is non-negotiable for MPI. Set permissions correctly (600 for keys, 700 for .ssh).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2651760" y="2706624"/>
            <a:ext cx="6172200" cy="457200"/>
          </a:xfrm>
          <a:prstGeom prst="roundRect">
            <a:avLst>
              <a:gd name="adj" fmla="val 14000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2" name="Shape 10"/>
          <p:cNvSpPr/>
          <p:nvPr/>
        </p:nvSpPr>
        <p:spPr>
          <a:xfrm>
            <a:off x="2679192" y="2761488"/>
            <a:ext cx="347472" cy="34747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3" name="Text 11"/>
          <p:cNvSpPr/>
          <p:nvPr/>
        </p:nvSpPr>
        <p:spPr>
          <a:xfrm>
            <a:off x="2679192" y="276148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154680" y="2779776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set static IPs and sync /etc/hosts. Nodes must reliably reach each other by hostname.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2651760" y="3227832"/>
            <a:ext cx="6172200" cy="457200"/>
          </a:xfrm>
          <a:prstGeom prst="roundRect">
            <a:avLst>
              <a:gd name="adj" fmla="val 14000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6" name="Shape 14"/>
          <p:cNvSpPr/>
          <p:nvPr/>
        </p:nvSpPr>
        <p:spPr>
          <a:xfrm>
            <a:off x="2679192" y="3282696"/>
            <a:ext cx="347472" cy="34747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7" name="Text 15"/>
          <p:cNvSpPr/>
          <p:nvPr/>
        </p:nvSpPr>
        <p:spPr>
          <a:xfrm>
            <a:off x="2679192" y="328269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154680" y="3300984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(not just start) services that must survive reboots. Both enable + start = always-on.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2651760" y="3749040"/>
            <a:ext cx="6172200" cy="457200"/>
          </a:xfrm>
          <a:prstGeom prst="roundRect">
            <a:avLst>
              <a:gd name="adj" fmla="val 14000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0" name="Shape 18"/>
          <p:cNvSpPr/>
          <p:nvPr/>
        </p:nvSpPr>
        <p:spPr>
          <a:xfrm>
            <a:off x="2679192" y="3803904"/>
            <a:ext cx="347472" cy="34747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1" name="Text 19"/>
          <p:cNvSpPr/>
          <p:nvPr/>
        </p:nvSpPr>
        <p:spPr>
          <a:xfrm>
            <a:off x="2679192" y="380390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154680" y="3822192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 files in /etc are your levers. Know hosts, fstab, sshd_config, sudoers, slurm.conf.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2651760" y="4270248"/>
            <a:ext cx="6172200" cy="457200"/>
          </a:xfrm>
          <a:prstGeom prst="roundRect">
            <a:avLst>
              <a:gd name="adj" fmla="val 14000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4" name="Shape 22"/>
          <p:cNvSpPr/>
          <p:nvPr/>
        </p:nvSpPr>
        <p:spPr>
          <a:xfrm>
            <a:off x="2679192" y="4325112"/>
            <a:ext cx="347472" cy="34747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5" name="Text 23"/>
          <p:cNvSpPr/>
          <p:nvPr/>
        </p:nvSpPr>
        <p:spPr>
          <a:xfrm>
            <a:off x="2679192" y="432511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154680" y="4343400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something breaks: check service status, check logs, check permissions, check /etc/hosts — in order.</a:t>
            </a:r>
            <a:endParaRPr lang="en-US" sz="11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64987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Coming Next  |  Q&amp;A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2651760" y="1572308"/>
            <a:ext cx="6172200" cy="713232"/>
          </a:xfrm>
          <a:prstGeom prst="roundRect">
            <a:avLst>
              <a:gd name="adj" fmla="val 10256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Text 2"/>
          <p:cNvSpPr/>
          <p:nvPr/>
        </p:nvSpPr>
        <p:spPr>
          <a:xfrm>
            <a:off x="2788920" y="1617936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Scripting &amp; Code Compilation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788920" y="1910314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scripts that configure services and check system state automatically.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651760" y="2386170"/>
            <a:ext cx="6172200" cy="713232"/>
          </a:xfrm>
          <a:prstGeom prst="roundRect">
            <a:avLst>
              <a:gd name="adj" fmla="val 10256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7" name="Text 5"/>
          <p:cNvSpPr/>
          <p:nvPr/>
        </p:nvSpPr>
        <p:spPr>
          <a:xfrm>
            <a:off x="2788920" y="2454773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Environment Management (Lmod)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788920" y="2760936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Loading software modules on top of the base system you've just configured.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651760" y="3200032"/>
            <a:ext cx="6172200" cy="713232"/>
          </a:xfrm>
          <a:prstGeom prst="roundRect">
            <a:avLst>
              <a:gd name="adj" fmla="val 10256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0" name="Text 8"/>
          <p:cNvSpPr/>
          <p:nvPr/>
        </p:nvSpPr>
        <p:spPr>
          <a:xfrm>
            <a:off x="2788920" y="3268635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Schedulers &amp; Monitoring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788920" y="3561013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Slurm config files live in /etc/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slurm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651760" y="4004704"/>
            <a:ext cx="6172200" cy="713232"/>
          </a:xfrm>
          <a:prstGeom prst="roundRect">
            <a:avLst>
              <a:gd name="adj" fmla="val 10256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3" name="Text 11"/>
          <p:cNvSpPr/>
          <p:nvPr/>
        </p:nvSpPr>
        <p:spPr>
          <a:xfrm>
            <a:off x="2788920" y="406871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Automation &amp; Ansible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788920" y="435190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the manual steps you did today automated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651760" y="4763288"/>
            <a:ext cx="6172200" cy="384048"/>
          </a:xfrm>
          <a:prstGeom prst="roundRect">
            <a:avLst>
              <a:gd name="adj" fmla="val 19048"/>
            </a:avLst>
          </a:prstGeom>
          <a:solidFill>
            <a:srgbClr val="E07B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6" name="Text 14"/>
          <p:cNvSpPr/>
          <p:nvPr/>
        </p:nvSpPr>
        <p:spPr>
          <a:xfrm>
            <a:off x="2788920" y="4827434"/>
            <a:ext cx="5943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</a:t>
            </a:r>
            <a:endParaRPr lang="en-US" sz="12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31589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We're Covering Today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2651760" y="1664208"/>
            <a:ext cx="3063240" cy="713232"/>
          </a:xfrm>
          <a:prstGeom prst="roundRect">
            <a:avLst>
              <a:gd name="adj" fmla="val 10256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Shape 2"/>
          <p:cNvSpPr/>
          <p:nvPr/>
        </p:nvSpPr>
        <p:spPr>
          <a:xfrm>
            <a:off x="2743200" y="1792224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2743200" y="179222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310128" y="175564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&amp; Groups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3310128" y="2066544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can do what on your cluster?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651760" y="2468880"/>
            <a:ext cx="3063240" cy="713232"/>
          </a:xfrm>
          <a:prstGeom prst="roundRect">
            <a:avLst>
              <a:gd name="adj" fmla="val 10256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9" name="Shape 7"/>
          <p:cNvSpPr/>
          <p:nvPr/>
        </p:nvSpPr>
        <p:spPr>
          <a:xfrm>
            <a:off x="2743200" y="2596896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0" name="Text 8"/>
          <p:cNvSpPr/>
          <p:nvPr/>
        </p:nvSpPr>
        <p:spPr>
          <a:xfrm>
            <a:off x="2743200" y="2596896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310128" y="2560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Permissions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3310128" y="2871216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access to files and directories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651760" y="3273552"/>
            <a:ext cx="3063240" cy="713232"/>
          </a:xfrm>
          <a:prstGeom prst="roundRect">
            <a:avLst>
              <a:gd name="adj" fmla="val 10256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4" name="Shape 12"/>
          <p:cNvSpPr/>
          <p:nvPr/>
        </p:nvSpPr>
        <p:spPr>
          <a:xfrm>
            <a:off x="2743200" y="3401568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5" name="Text 13"/>
          <p:cNvSpPr/>
          <p:nvPr/>
        </p:nvSpPr>
        <p:spPr>
          <a:xfrm>
            <a:off x="2743200" y="340156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310128" y="336499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SSH &amp; Key Auth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3310128" y="3675888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Password-free login between nodes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2651760" y="4078224"/>
            <a:ext cx="3063240" cy="713232"/>
          </a:xfrm>
          <a:prstGeom prst="roundRect">
            <a:avLst>
              <a:gd name="adj" fmla="val 10256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9" name="Shape 17"/>
          <p:cNvSpPr/>
          <p:nvPr/>
        </p:nvSpPr>
        <p:spPr>
          <a:xfrm>
            <a:off x="2743200" y="4206240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0" name="Text 18"/>
          <p:cNvSpPr/>
          <p:nvPr/>
        </p:nvSpPr>
        <p:spPr>
          <a:xfrm>
            <a:off x="2743200" y="420624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310128" y="416966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Package Management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3310128" y="4480560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Installing and managing software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5897880" y="1664208"/>
            <a:ext cx="3063240" cy="713232"/>
          </a:xfrm>
          <a:prstGeom prst="roundRect">
            <a:avLst>
              <a:gd name="adj" fmla="val 10256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4" name="Shape 22"/>
          <p:cNvSpPr/>
          <p:nvPr/>
        </p:nvSpPr>
        <p:spPr>
          <a:xfrm>
            <a:off x="5989320" y="1792224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5" name="Text 23"/>
          <p:cNvSpPr/>
          <p:nvPr/>
        </p:nvSpPr>
        <p:spPr>
          <a:xfrm>
            <a:off x="5989320" y="179222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556248" y="175564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Configuration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6556248" y="2066544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IPs, hostnames, inter-node connectivity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897880" y="2468880"/>
            <a:ext cx="3063240" cy="713232"/>
          </a:xfrm>
          <a:prstGeom prst="roundRect">
            <a:avLst>
              <a:gd name="adj" fmla="val 10256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9" name="Shape 27"/>
          <p:cNvSpPr/>
          <p:nvPr/>
        </p:nvSpPr>
        <p:spPr>
          <a:xfrm>
            <a:off x="5989320" y="2596896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0" name="Text 28"/>
          <p:cNvSpPr/>
          <p:nvPr/>
        </p:nvSpPr>
        <p:spPr>
          <a:xfrm>
            <a:off x="5989320" y="2596896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556248" y="2560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Monitoring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6556248" y="2871216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CPU, memory, disk - know your system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5897880" y="3273552"/>
            <a:ext cx="3063240" cy="713232"/>
          </a:xfrm>
          <a:prstGeom prst="roundRect">
            <a:avLst>
              <a:gd name="adj" fmla="val 10256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34" name="Shape 32"/>
          <p:cNvSpPr/>
          <p:nvPr/>
        </p:nvSpPr>
        <p:spPr>
          <a:xfrm>
            <a:off x="5989320" y="3401568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 dirty="0"/>
          </a:p>
        </p:txBody>
      </p:sp>
      <p:sp>
        <p:nvSpPr>
          <p:cNvPr id="35" name="Text 33"/>
          <p:cNvSpPr/>
          <p:nvPr/>
        </p:nvSpPr>
        <p:spPr>
          <a:xfrm>
            <a:off x="5989320" y="340156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  <a:latin typeface="Calibri  "/>
              </a:rPr>
              <a:t>7</a:t>
            </a:r>
          </a:p>
        </p:txBody>
      </p:sp>
      <p:sp>
        <p:nvSpPr>
          <p:cNvPr id="36" name="Text 34"/>
          <p:cNvSpPr/>
          <p:nvPr/>
        </p:nvSpPr>
        <p:spPr>
          <a:xfrm>
            <a:off x="6556248" y="336499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Pre-recorded Demo</a:t>
            </a:r>
            <a:endParaRPr lang="en-US" sz="1250" dirty="0"/>
          </a:p>
        </p:txBody>
      </p:sp>
      <p:sp>
        <p:nvSpPr>
          <p:cNvPr id="37" name="Text 35"/>
          <p:cNvSpPr/>
          <p:nvPr/>
        </p:nvSpPr>
        <p:spPr>
          <a:xfrm>
            <a:off x="6556248" y="3675888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node configuration walkthrough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31584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User &amp; Group Management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2651760" y="1664208"/>
            <a:ext cx="3520440" cy="3383280"/>
          </a:xfrm>
          <a:prstGeom prst="roundRect">
            <a:avLst>
              <a:gd name="adj" fmla="val 2703"/>
            </a:avLst>
          </a:prstGeom>
          <a:solidFill>
            <a:srgbClr val="1C1C1C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Text 2"/>
          <p:cNvSpPr/>
          <p:nvPr/>
        </p:nvSpPr>
        <p:spPr>
          <a:xfrm>
            <a:off x="2788920" y="1755648"/>
            <a:ext cx="32461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commands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2788920" y="213969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useradd -m alice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754880" y="2139696"/>
            <a:ext cx="1325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user alice with home dir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2788920" y="250545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passwd alice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754880" y="2505456"/>
            <a:ext cx="1325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password for alice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788920" y="287121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usermod -aG wheel alice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754880" y="2871216"/>
            <a:ext cx="1325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alice to sudo group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2788920" y="323697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groupadd hpcusers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754880" y="3236976"/>
            <a:ext cx="1325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new group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2788920" y="360273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id alice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754880" y="3602736"/>
            <a:ext cx="1325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alice's UID, GID, groups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2788920" y="396849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cat /etc/passwd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754880" y="3968496"/>
            <a:ext cx="1325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all users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2788920" y="433425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cat /etc/group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754880" y="4334256"/>
            <a:ext cx="1325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all groups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2788920" y="470001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userdel -r alice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754880" y="4700016"/>
            <a:ext cx="1325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Delete user and home dir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6309360" y="1664208"/>
            <a:ext cx="2514600" cy="3383280"/>
          </a:xfrm>
          <a:prstGeom prst="roundRect">
            <a:avLst>
              <a:gd name="adj" fmla="val 3636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2" name="Text 20"/>
          <p:cNvSpPr/>
          <p:nvPr/>
        </p:nvSpPr>
        <p:spPr>
          <a:xfrm>
            <a:off x="6446520" y="1755648"/>
            <a:ext cx="2240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SCC context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6400800" y="2139696"/>
            <a:ext cx="2286000" cy="658368"/>
          </a:xfrm>
          <a:prstGeom prst="roundRect">
            <a:avLst>
              <a:gd name="adj" fmla="val 9722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4" name="Text 22"/>
          <p:cNvSpPr/>
          <p:nvPr/>
        </p:nvSpPr>
        <p:spPr>
          <a:xfrm>
            <a:off x="6492240" y="2176272"/>
            <a:ext cx="213969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UIDs must match across all nodes - mismatched UIDs break NFS home directory access.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400800" y="2889504"/>
            <a:ext cx="2286000" cy="658368"/>
          </a:xfrm>
          <a:prstGeom prst="roundRect">
            <a:avLst>
              <a:gd name="adj" fmla="val 9722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6" name="Text 24"/>
          <p:cNvSpPr/>
          <p:nvPr/>
        </p:nvSpPr>
        <p:spPr>
          <a:xfrm>
            <a:off x="6492240" y="2926080"/>
            <a:ext cx="213969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consistent GIDs for job submission. Slurm checks group membership.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400800" y="3639312"/>
            <a:ext cx="2286000" cy="658368"/>
          </a:xfrm>
          <a:prstGeom prst="roundRect">
            <a:avLst>
              <a:gd name="adj" fmla="val 9722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8" name="Text 26"/>
          <p:cNvSpPr/>
          <p:nvPr/>
        </p:nvSpPr>
        <p:spPr>
          <a:xfrm>
            <a:off x="6492240" y="3675888"/>
            <a:ext cx="213969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wheel group = sudo. Be careful about who gets this during competition.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400800" y="4389120"/>
            <a:ext cx="2286000" cy="658368"/>
          </a:xfrm>
          <a:prstGeom prst="roundRect">
            <a:avLst>
              <a:gd name="adj" fmla="val 9722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30" name="Text 28"/>
          <p:cNvSpPr/>
          <p:nvPr/>
        </p:nvSpPr>
        <p:spPr>
          <a:xfrm>
            <a:off x="6492240" y="4425696"/>
            <a:ext cx="213969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SCC, manual user setup is fine. In production, LDAP centralises this.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15256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File Permissions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1378635" y="1594814"/>
            <a:ext cx="7709093" cy="804672"/>
          </a:xfrm>
          <a:prstGeom prst="roundRect">
            <a:avLst>
              <a:gd name="adj" fmla="val 10227"/>
            </a:avLst>
          </a:prstGeom>
          <a:solidFill>
            <a:srgbClr val="1C1C1C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Text 2"/>
          <p:cNvSpPr/>
          <p:nvPr/>
        </p:nvSpPr>
        <p:spPr>
          <a:xfrm>
            <a:off x="1463041" y="1765448"/>
            <a:ext cx="754731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 rwx  r-x  r--  1  alice  hpcusers  4096  /home/alice</a:t>
            </a: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1994993" y="2450500"/>
            <a:ext cx="0" cy="201168"/>
          </a:xfrm>
          <a:prstGeom prst="line">
            <a:avLst/>
          </a:prstGeom>
          <a:noFill/>
          <a:ln w="19050">
            <a:solidFill>
              <a:srgbClr val="F8717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6" name="Shape 4"/>
          <p:cNvSpPr/>
          <p:nvPr/>
        </p:nvSpPr>
        <p:spPr>
          <a:xfrm>
            <a:off x="1350010" y="2688336"/>
            <a:ext cx="777240" cy="347472"/>
          </a:xfrm>
          <a:prstGeom prst="roundRect">
            <a:avLst>
              <a:gd name="adj" fmla="val 15789"/>
            </a:avLst>
          </a:prstGeom>
          <a:solidFill>
            <a:srgbClr val="FFF7F0"/>
          </a:solidFill>
          <a:ln/>
        </p:spPr>
        <p:txBody>
          <a:bodyPr/>
          <a:lstStyle/>
          <a:p>
            <a:r>
              <a:rPr lang="en-ZA" dirty="0"/>
              <a:t>		</a:t>
            </a:r>
          </a:p>
        </p:txBody>
      </p:sp>
      <p:sp>
        <p:nvSpPr>
          <p:cNvPr id="7" name="Text 5"/>
          <p:cNvSpPr/>
          <p:nvPr/>
        </p:nvSpPr>
        <p:spPr>
          <a:xfrm>
            <a:off x="1448478" y="2757169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 permissions	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666352" y="2468880"/>
            <a:ext cx="0" cy="201168"/>
          </a:xfrm>
          <a:prstGeom prst="line">
            <a:avLst/>
          </a:prstGeom>
          <a:noFill/>
          <a:ln w="19050">
            <a:solidFill>
              <a:srgbClr val="F0C060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9" name="Shape 7"/>
          <p:cNvSpPr/>
          <p:nvPr/>
        </p:nvSpPr>
        <p:spPr>
          <a:xfrm>
            <a:off x="2263985" y="2683741"/>
            <a:ext cx="777240" cy="347472"/>
          </a:xfrm>
          <a:prstGeom prst="roundRect">
            <a:avLst>
              <a:gd name="adj" fmla="val 15789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0" name="Text 8"/>
          <p:cNvSpPr/>
          <p:nvPr/>
        </p:nvSpPr>
        <p:spPr>
          <a:xfrm>
            <a:off x="2217572" y="2770954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permissions	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388115" y="2468880"/>
            <a:ext cx="0" cy="201168"/>
          </a:xfrm>
          <a:prstGeom prst="line">
            <a:avLst/>
          </a:prstGeom>
          <a:noFill/>
          <a:ln w="19050">
            <a:solidFill>
              <a:srgbClr val="A8D8A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2" name="Shape 10"/>
          <p:cNvSpPr/>
          <p:nvPr/>
        </p:nvSpPr>
        <p:spPr>
          <a:xfrm>
            <a:off x="3061819" y="2688336"/>
            <a:ext cx="777240" cy="347472"/>
          </a:xfrm>
          <a:prstGeom prst="roundRect">
            <a:avLst>
              <a:gd name="adj" fmla="val 15789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3" name="Text 11"/>
          <p:cNvSpPr/>
          <p:nvPr/>
        </p:nvSpPr>
        <p:spPr>
          <a:xfrm>
            <a:off x="3020175" y="2706624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8D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Others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032471" y="2468880"/>
            <a:ext cx="0" cy="201168"/>
          </a:xfrm>
          <a:prstGeom prst="line">
            <a:avLst/>
          </a:prstGeom>
          <a:noFill/>
          <a:ln w="19050">
            <a:solidFill>
              <a:srgbClr val="C084FC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5" name="Shape 13"/>
          <p:cNvSpPr/>
          <p:nvPr/>
        </p:nvSpPr>
        <p:spPr>
          <a:xfrm>
            <a:off x="3955397" y="2688336"/>
            <a:ext cx="777240" cy="347472"/>
          </a:xfrm>
          <a:prstGeom prst="roundRect">
            <a:avLst>
              <a:gd name="adj" fmla="val 15789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6" name="Text 14"/>
          <p:cNvSpPr/>
          <p:nvPr/>
        </p:nvSpPr>
        <p:spPr>
          <a:xfrm>
            <a:off x="3850839" y="2706624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08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844722" y="2468880"/>
            <a:ext cx="0" cy="201168"/>
          </a:xfrm>
          <a:prstGeom prst="line">
            <a:avLst/>
          </a:prstGeom>
          <a:noFill/>
          <a:ln w="19050">
            <a:solidFill>
              <a:srgbClr val="F0C060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8" name="Shape 16"/>
          <p:cNvSpPr/>
          <p:nvPr/>
        </p:nvSpPr>
        <p:spPr>
          <a:xfrm>
            <a:off x="4808441" y="2688336"/>
            <a:ext cx="777240" cy="347472"/>
          </a:xfrm>
          <a:prstGeom prst="roundRect">
            <a:avLst>
              <a:gd name="adj" fmla="val 15789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9" name="Text 17"/>
          <p:cNvSpPr/>
          <p:nvPr/>
        </p:nvSpPr>
        <p:spPr>
          <a:xfrm>
            <a:off x="4775245" y="2706624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owner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5974504" y="2468880"/>
            <a:ext cx="0" cy="201168"/>
          </a:xfrm>
          <a:prstGeom prst="line">
            <a:avLst/>
          </a:prstGeom>
          <a:noFill/>
          <a:ln w="19050">
            <a:solidFill>
              <a:srgbClr val="A8D8A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1" name="Shape 19"/>
          <p:cNvSpPr/>
          <p:nvPr/>
        </p:nvSpPr>
        <p:spPr>
          <a:xfrm>
            <a:off x="5663370" y="2688336"/>
            <a:ext cx="777240" cy="347472"/>
          </a:xfrm>
          <a:prstGeom prst="roundRect">
            <a:avLst>
              <a:gd name="adj" fmla="val 15789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2" name="Text 20"/>
          <p:cNvSpPr/>
          <p:nvPr/>
        </p:nvSpPr>
        <p:spPr>
          <a:xfrm>
            <a:off x="5676687" y="2793929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8D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Owner	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2688520" y="3058185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commands: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2651760" y="3304613"/>
            <a:ext cx="6172200" cy="310896"/>
          </a:xfrm>
          <a:prstGeom prst="roundRect">
            <a:avLst>
              <a:gd name="adj" fmla="val 14706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5" name="Text 23"/>
          <p:cNvSpPr/>
          <p:nvPr/>
        </p:nvSpPr>
        <p:spPr>
          <a:xfrm>
            <a:off x="2788920" y="331826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chmod 755 script.sh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5440680" y="3322855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rwxr-xr-x — owner runs; others can read/run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2651760" y="3675060"/>
            <a:ext cx="6172200" cy="310896"/>
          </a:xfrm>
          <a:prstGeom prst="roundRect">
            <a:avLst>
              <a:gd name="adj" fmla="val 14706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8" name="Text 26"/>
          <p:cNvSpPr/>
          <p:nvPr/>
        </p:nvSpPr>
        <p:spPr>
          <a:xfrm>
            <a:off x="2788920" y="3711682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chmod 600 id_rsa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440680" y="3684112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rw------- — only owner reads (SSH key rule!)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2651760" y="4036317"/>
            <a:ext cx="6172200" cy="310896"/>
          </a:xfrm>
          <a:prstGeom prst="roundRect">
            <a:avLst>
              <a:gd name="adj" fmla="val 14706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31" name="Text 29"/>
          <p:cNvSpPr/>
          <p:nvPr/>
        </p:nvSpPr>
        <p:spPr>
          <a:xfrm>
            <a:off x="2788920" y="404996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chmod 644 config.txt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440680" y="4031584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rw-r--r-- — owner writes, others read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2651760" y="4402169"/>
            <a:ext cx="6172200" cy="310896"/>
          </a:xfrm>
          <a:prstGeom prst="roundRect">
            <a:avLst>
              <a:gd name="adj" fmla="val 14706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34" name="Text 32"/>
          <p:cNvSpPr/>
          <p:nvPr/>
        </p:nvSpPr>
        <p:spPr>
          <a:xfrm>
            <a:off x="2788920" y="4434196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chown alice file.txt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5440680" y="4434196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file owner to alice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2651760" y="4777211"/>
            <a:ext cx="6172200" cy="310896"/>
          </a:xfrm>
          <a:prstGeom prst="roundRect">
            <a:avLst>
              <a:gd name="adj" fmla="val 14706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37" name="Text 35"/>
          <p:cNvSpPr/>
          <p:nvPr/>
        </p:nvSpPr>
        <p:spPr>
          <a:xfrm>
            <a:off x="2788920" y="4804643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chown alice:hpcusers f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5440680" y="4804643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owner and group</a:t>
            </a:r>
            <a:endParaRPr lang="en-US" sz="1050" dirty="0"/>
          </a:p>
        </p:txBody>
      </p:sp>
      <p:sp>
        <p:nvSpPr>
          <p:cNvPr id="40" name="Shape 15">
            <a:extLst>
              <a:ext uri="{FF2B5EF4-FFF2-40B4-BE49-F238E27FC236}">
                <a16:creationId xmlns:a16="http://schemas.microsoft.com/office/drawing/2014/main" id="{0C5D5C7B-2A1F-8054-52BD-3B0D03CF34C1}"/>
              </a:ext>
            </a:extLst>
          </p:cNvPr>
          <p:cNvSpPr/>
          <p:nvPr/>
        </p:nvSpPr>
        <p:spPr>
          <a:xfrm>
            <a:off x="6816742" y="2474240"/>
            <a:ext cx="0" cy="201168"/>
          </a:xfrm>
          <a:prstGeom prst="line">
            <a:avLst/>
          </a:prstGeom>
          <a:noFill/>
          <a:ln w="19050">
            <a:solidFill>
              <a:srgbClr val="7030A0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42" name="Shape 15">
            <a:extLst>
              <a:ext uri="{FF2B5EF4-FFF2-40B4-BE49-F238E27FC236}">
                <a16:creationId xmlns:a16="http://schemas.microsoft.com/office/drawing/2014/main" id="{F889A7C6-DC00-D00C-64CB-7F1AA718567B}"/>
              </a:ext>
            </a:extLst>
          </p:cNvPr>
          <p:cNvSpPr/>
          <p:nvPr/>
        </p:nvSpPr>
        <p:spPr>
          <a:xfrm>
            <a:off x="8103342" y="2460455"/>
            <a:ext cx="0" cy="201168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44" name="Shape 19">
            <a:extLst>
              <a:ext uri="{FF2B5EF4-FFF2-40B4-BE49-F238E27FC236}">
                <a16:creationId xmlns:a16="http://schemas.microsoft.com/office/drawing/2014/main" id="{2ECD3C45-6C22-D1EC-2533-3611C56F0242}"/>
              </a:ext>
            </a:extLst>
          </p:cNvPr>
          <p:cNvSpPr/>
          <p:nvPr/>
        </p:nvSpPr>
        <p:spPr>
          <a:xfrm>
            <a:off x="6505020" y="2689101"/>
            <a:ext cx="777240" cy="347472"/>
          </a:xfrm>
          <a:prstGeom prst="roundRect">
            <a:avLst>
              <a:gd name="adj" fmla="val 15789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46" name="Shape 19">
            <a:extLst>
              <a:ext uri="{FF2B5EF4-FFF2-40B4-BE49-F238E27FC236}">
                <a16:creationId xmlns:a16="http://schemas.microsoft.com/office/drawing/2014/main" id="{D6F67493-92F0-78DC-3466-1B1C70B2B641}"/>
              </a:ext>
            </a:extLst>
          </p:cNvPr>
          <p:cNvSpPr/>
          <p:nvPr/>
        </p:nvSpPr>
        <p:spPr>
          <a:xfrm>
            <a:off x="7713505" y="2712076"/>
            <a:ext cx="777240" cy="347472"/>
          </a:xfrm>
          <a:prstGeom prst="roundRect">
            <a:avLst>
              <a:gd name="adj" fmla="val 15789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 dirty="0"/>
          </a:p>
        </p:txBody>
      </p:sp>
      <p:sp>
        <p:nvSpPr>
          <p:cNvPr id="48" name="Text 20">
            <a:extLst>
              <a:ext uri="{FF2B5EF4-FFF2-40B4-BE49-F238E27FC236}">
                <a16:creationId xmlns:a16="http://schemas.microsoft.com/office/drawing/2014/main" id="{5BD7BF84-AFBB-F6A8-CEF0-91364CF2B965}"/>
              </a:ext>
            </a:extLst>
          </p:cNvPr>
          <p:cNvSpPr/>
          <p:nvPr/>
        </p:nvSpPr>
        <p:spPr>
          <a:xfrm>
            <a:off x="6532122" y="2684414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703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size (bytes)</a:t>
            </a:r>
            <a:endParaRPr lang="en-US" sz="900" dirty="0">
              <a:solidFill>
                <a:srgbClr val="7030A0"/>
              </a:solidFill>
            </a:endParaRPr>
          </a:p>
        </p:txBody>
      </p:sp>
      <p:sp>
        <p:nvSpPr>
          <p:cNvPr id="50" name="Text 20">
            <a:extLst>
              <a:ext uri="{FF2B5EF4-FFF2-40B4-BE49-F238E27FC236}">
                <a16:creationId xmlns:a16="http://schemas.microsoft.com/office/drawing/2014/main" id="{49F52235-DE03-576E-6097-9343F1D794DC}"/>
              </a:ext>
            </a:extLst>
          </p:cNvPr>
          <p:cNvSpPr/>
          <p:nvPr/>
        </p:nvSpPr>
        <p:spPr>
          <a:xfrm>
            <a:off x="7758987" y="2739554"/>
            <a:ext cx="731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chemeClr val="accent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path</a:t>
            </a:r>
            <a:endParaRPr lang="en-US" sz="9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09847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SSH Key Authentication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2651760" y="1664208"/>
            <a:ext cx="6172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Password-free login between nodes is required for MPI jobs and cluster management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2651760" y="2029968"/>
            <a:ext cx="1444752" cy="1097280"/>
          </a:xfrm>
          <a:prstGeom prst="roundRect">
            <a:avLst>
              <a:gd name="adj" fmla="val 8333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5" name="Shape 3"/>
          <p:cNvSpPr/>
          <p:nvPr/>
        </p:nvSpPr>
        <p:spPr>
          <a:xfrm>
            <a:off x="2651760" y="2029968"/>
            <a:ext cx="1444752" cy="347472"/>
          </a:xfrm>
          <a:prstGeom prst="roundRect">
            <a:avLst>
              <a:gd name="adj" fmla="val 26316"/>
            </a:avLst>
          </a:prstGeom>
          <a:solidFill>
            <a:srgbClr val="E07B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6" name="Shape 4"/>
          <p:cNvSpPr/>
          <p:nvPr/>
        </p:nvSpPr>
        <p:spPr>
          <a:xfrm>
            <a:off x="2651760" y="2249424"/>
            <a:ext cx="1444752" cy="128016"/>
          </a:xfrm>
          <a:prstGeom prst="rect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7" name="Text 5"/>
          <p:cNvSpPr/>
          <p:nvPr/>
        </p:nvSpPr>
        <p:spPr>
          <a:xfrm>
            <a:off x="2651760" y="2029968"/>
            <a:ext cx="1444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724912" y="2414016"/>
            <a:ext cx="13167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pair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688336" y="2926080"/>
            <a:ext cx="13898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ssh-keygen -t ed25519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4096512" y="2578608"/>
            <a:ext cx="128016" cy="0"/>
          </a:xfrm>
          <a:prstGeom prst="line">
            <a:avLst/>
          </a:prstGeom>
          <a:noFill/>
          <a:ln w="254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1" name="Shape 9"/>
          <p:cNvSpPr/>
          <p:nvPr/>
        </p:nvSpPr>
        <p:spPr>
          <a:xfrm>
            <a:off x="4224528" y="2029968"/>
            <a:ext cx="1444752" cy="1097280"/>
          </a:xfrm>
          <a:prstGeom prst="roundRect">
            <a:avLst>
              <a:gd name="adj" fmla="val 8333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2" name="Shape 10"/>
          <p:cNvSpPr/>
          <p:nvPr/>
        </p:nvSpPr>
        <p:spPr>
          <a:xfrm>
            <a:off x="4224528" y="2029968"/>
            <a:ext cx="1444752" cy="347472"/>
          </a:xfrm>
          <a:prstGeom prst="roundRect">
            <a:avLst>
              <a:gd name="adj" fmla="val 26316"/>
            </a:avLst>
          </a:prstGeom>
          <a:solidFill>
            <a:srgbClr val="E07B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3" name="Shape 11"/>
          <p:cNvSpPr/>
          <p:nvPr/>
        </p:nvSpPr>
        <p:spPr>
          <a:xfrm>
            <a:off x="4224528" y="2249424"/>
            <a:ext cx="1444752" cy="128016"/>
          </a:xfrm>
          <a:prstGeom prst="rect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4" name="Text 12"/>
          <p:cNvSpPr/>
          <p:nvPr/>
        </p:nvSpPr>
        <p:spPr>
          <a:xfrm>
            <a:off x="4224528" y="2029968"/>
            <a:ext cx="1444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297680" y="2414016"/>
            <a:ext cx="13167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 public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to nodes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261104" y="2926080"/>
            <a:ext cx="13898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ssh-copy-id user@node02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5669280" y="2578608"/>
            <a:ext cx="128016" cy="0"/>
          </a:xfrm>
          <a:prstGeom prst="line">
            <a:avLst/>
          </a:prstGeom>
          <a:noFill/>
          <a:ln w="254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8" name="Shape 16"/>
          <p:cNvSpPr/>
          <p:nvPr/>
        </p:nvSpPr>
        <p:spPr>
          <a:xfrm>
            <a:off x="5797296" y="2029968"/>
            <a:ext cx="1444752" cy="1097280"/>
          </a:xfrm>
          <a:prstGeom prst="roundRect">
            <a:avLst>
              <a:gd name="adj" fmla="val 8333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9" name="Shape 17"/>
          <p:cNvSpPr/>
          <p:nvPr/>
        </p:nvSpPr>
        <p:spPr>
          <a:xfrm>
            <a:off x="5797296" y="2029968"/>
            <a:ext cx="1444752" cy="347472"/>
          </a:xfrm>
          <a:prstGeom prst="roundRect">
            <a:avLst>
              <a:gd name="adj" fmla="val 26316"/>
            </a:avLst>
          </a:prstGeom>
          <a:solidFill>
            <a:srgbClr val="E07B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0" name="Shape 18"/>
          <p:cNvSpPr/>
          <p:nvPr/>
        </p:nvSpPr>
        <p:spPr>
          <a:xfrm>
            <a:off x="5797296" y="2249424"/>
            <a:ext cx="1444752" cy="128016"/>
          </a:xfrm>
          <a:prstGeom prst="rect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1" name="Text 19"/>
          <p:cNvSpPr/>
          <p:nvPr/>
        </p:nvSpPr>
        <p:spPr>
          <a:xfrm>
            <a:off x="5797296" y="2029968"/>
            <a:ext cx="1444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870448" y="2414016"/>
            <a:ext cx="13167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833872" y="2926080"/>
            <a:ext cx="13898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ssh node02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7242048" y="2578608"/>
            <a:ext cx="128016" cy="0"/>
          </a:xfrm>
          <a:prstGeom prst="line">
            <a:avLst/>
          </a:prstGeom>
          <a:noFill/>
          <a:ln w="254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5" name="Shape 23"/>
          <p:cNvSpPr/>
          <p:nvPr/>
        </p:nvSpPr>
        <p:spPr>
          <a:xfrm>
            <a:off x="7370064" y="2029968"/>
            <a:ext cx="1444752" cy="1097280"/>
          </a:xfrm>
          <a:prstGeom prst="roundRect">
            <a:avLst>
              <a:gd name="adj" fmla="val 8333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6" name="Shape 24"/>
          <p:cNvSpPr/>
          <p:nvPr/>
        </p:nvSpPr>
        <p:spPr>
          <a:xfrm>
            <a:off x="7370064" y="2029968"/>
            <a:ext cx="1444752" cy="347472"/>
          </a:xfrm>
          <a:prstGeom prst="roundRect">
            <a:avLst>
              <a:gd name="adj" fmla="val 26316"/>
            </a:avLst>
          </a:prstGeom>
          <a:solidFill>
            <a:srgbClr val="E07B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7" name="Shape 25"/>
          <p:cNvSpPr/>
          <p:nvPr/>
        </p:nvSpPr>
        <p:spPr>
          <a:xfrm>
            <a:off x="7370064" y="2249424"/>
            <a:ext cx="1444752" cy="128016"/>
          </a:xfrm>
          <a:prstGeom prst="rect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8" name="Text 26"/>
          <p:cNvSpPr/>
          <p:nvPr/>
        </p:nvSpPr>
        <p:spPr>
          <a:xfrm>
            <a:off x="7370064" y="2029968"/>
            <a:ext cx="1444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7443216" y="2414016"/>
            <a:ext cx="13167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MPI jobs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across nodes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7406640" y="2926080"/>
            <a:ext cx="13898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Required for parallel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2651760" y="324612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Files and required permissions: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2651760" y="3566160"/>
            <a:ext cx="6172200" cy="301752"/>
          </a:xfrm>
          <a:prstGeom prst="roundRect">
            <a:avLst>
              <a:gd name="adj" fmla="val 15152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33" name="Text 31"/>
          <p:cNvSpPr/>
          <p:nvPr/>
        </p:nvSpPr>
        <p:spPr>
          <a:xfrm>
            <a:off x="2788920" y="359359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~/.ssh/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074920" y="3593592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AA6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700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577840" y="3593592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Directory. Must not be group-readable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2651760" y="3904488"/>
            <a:ext cx="6172200" cy="301752"/>
          </a:xfrm>
          <a:prstGeom prst="roundRect">
            <a:avLst>
              <a:gd name="adj" fmla="val 15152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37" name="Text 35"/>
          <p:cNvSpPr/>
          <p:nvPr/>
        </p:nvSpPr>
        <p:spPr>
          <a:xfrm>
            <a:off x="2788920" y="3931920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~/.ssh/id_ed25519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074920" y="3931920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AA6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600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577840" y="3931920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key.  NEVER share; SSH rejects open permissions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2651760" y="4242816"/>
            <a:ext cx="6172200" cy="301752"/>
          </a:xfrm>
          <a:prstGeom prst="roundRect">
            <a:avLst>
              <a:gd name="adj" fmla="val 15152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41" name="Text 39"/>
          <p:cNvSpPr/>
          <p:nvPr/>
        </p:nvSpPr>
        <p:spPr>
          <a:xfrm>
            <a:off x="2788920" y="4270248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~/.ssh/id_ed25519.pub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5074920" y="4270248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AA6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644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577840" y="4270248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key. Safe to share, copy to other machines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2651760" y="4581144"/>
            <a:ext cx="6172200" cy="301752"/>
          </a:xfrm>
          <a:prstGeom prst="roundRect">
            <a:avLst>
              <a:gd name="adj" fmla="val 15152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45" name="Text 43"/>
          <p:cNvSpPr/>
          <p:nvPr/>
        </p:nvSpPr>
        <p:spPr>
          <a:xfrm>
            <a:off x="2788920" y="4608576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~/.ssh/authorized_keys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5074920" y="4608576"/>
            <a:ext cx="457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BAA6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600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5577840" y="4608576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keys authorised to log in to this account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00657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Package Management with dnf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2651760" y="1664208"/>
            <a:ext cx="3520440" cy="3383280"/>
          </a:xfrm>
          <a:prstGeom prst="roundRect">
            <a:avLst>
              <a:gd name="adj" fmla="val 2703"/>
            </a:avLst>
          </a:prstGeom>
          <a:solidFill>
            <a:srgbClr val="1C1C1C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Text 2"/>
          <p:cNvSpPr/>
          <p:nvPr/>
        </p:nvSpPr>
        <p:spPr>
          <a:xfrm>
            <a:off x="2788920" y="1755648"/>
            <a:ext cx="32461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Essential commands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2788920" y="2139696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dnf install gcc openmpi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4892040" y="2139696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 GCC and OpenMPI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2788920" y="2505456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dnf update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4892040" y="2505456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all packages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788920" y="2871216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dnf search hpl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4892040" y="2871216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for HPL packages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2788920" y="3236976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dnf info openmpi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4892040" y="3236976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package details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2788920" y="3602736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dnf list installed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892040" y="3602736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installed packages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2788920" y="3968496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dnf remove pkg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892040" y="3968496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Remove a package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2788920" y="4334256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dnf groupinstall 'Dev'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892040" y="4334256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 a package group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2788920" y="4700016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dnf clean all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892040" y="4700016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cache (fix repo issues)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6309360" y="1664208"/>
            <a:ext cx="2514600" cy="3383280"/>
          </a:xfrm>
          <a:prstGeom prst="roundRect">
            <a:avLst>
              <a:gd name="adj" fmla="val 3636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2" name="Text 20"/>
          <p:cNvSpPr/>
          <p:nvPr/>
        </p:nvSpPr>
        <p:spPr>
          <a:xfrm>
            <a:off x="6446520" y="1755648"/>
            <a:ext cx="2240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SCC notes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6400800" y="2139696"/>
            <a:ext cx="2286000" cy="658368"/>
          </a:xfrm>
          <a:prstGeom prst="roundRect">
            <a:avLst>
              <a:gd name="adj" fmla="val 9722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4" name="Text 22"/>
          <p:cNvSpPr/>
          <p:nvPr/>
        </p:nvSpPr>
        <p:spPr>
          <a:xfrm>
            <a:off x="6492240" y="2176272"/>
            <a:ext cx="213969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EPEL repo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492240" y="2414016"/>
            <a:ext cx="21396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HPC tools need EPEL: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dnf install epel-release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6400800" y="2889504"/>
            <a:ext cx="2286000" cy="658368"/>
          </a:xfrm>
          <a:prstGeom prst="roundRect">
            <a:avLst>
              <a:gd name="adj" fmla="val 9722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7" name="Text 25"/>
          <p:cNvSpPr/>
          <p:nvPr/>
        </p:nvSpPr>
        <p:spPr>
          <a:xfrm>
            <a:off x="6492240" y="2926080"/>
            <a:ext cx="213969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conflicts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492240" y="3163824"/>
            <a:ext cx="21396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GCC and Lmod modules can conflict. Plan your compiler stack.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6400800" y="3639312"/>
            <a:ext cx="2286000" cy="658368"/>
          </a:xfrm>
          <a:prstGeom prst="roundRect">
            <a:avLst>
              <a:gd name="adj" fmla="val 9722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30" name="Text 28"/>
          <p:cNvSpPr/>
          <p:nvPr/>
        </p:nvSpPr>
        <p:spPr>
          <a:xfrm>
            <a:off x="6492240" y="3675888"/>
            <a:ext cx="213969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Offline clusters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492240" y="3913632"/>
            <a:ext cx="21396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Competition clusters may limit internet. Pre-download key RPMs.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6400800" y="4389120"/>
            <a:ext cx="2286000" cy="658368"/>
          </a:xfrm>
          <a:prstGeom prst="roundRect">
            <a:avLst>
              <a:gd name="adj" fmla="val 9722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33" name="Text 31"/>
          <p:cNvSpPr/>
          <p:nvPr/>
        </p:nvSpPr>
        <p:spPr>
          <a:xfrm>
            <a:off x="6492240" y="4425696"/>
            <a:ext cx="213969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pinning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492240" y="4663440"/>
            <a:ext cx="21396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dnf install gcc-12.2.* to pin a version for reproducibility.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09847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Network Configuration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4126747" y="1131423"/>
            <a:ext cx="6172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Nodes need to talk to each other - get networking right first</a:t>
            </a:r>
            <a:endParaRPr lang="en-US" sz="1150" dirty="0"/>
          </a:p>
        </p:txBody>
      </p:sp>
      <p:sp>
        <p:nvSpPr>
          <p:cNvPr id="4" name="Shape 2"/>
          <p:cNvSpPr/>
          <p:nvPr/>
        </p:nvSpPr>
        <p:spPr>
          <a:xfrm>
            <a:off x="2651760" y="1584253"/>
            <a:ext cx="6172200" cy="338328"/>
          </a:xfrm>
          <a:prstGeom prst="roundRect">
            <a:avLst>
              <a:gd name="adj" fmla="val 13514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2788920" y="1611593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ip addr show</a:t>
            </a:r>
            <a:endParaRPr lang="en-US" sz="980" dirty="0"/>
          </a:p>
        </p:txBody>
      </p:sp>
      <p:sp>
        <p:nvSpPr>
          <p:cNvPr id="6" name="Text 4"/>
          <p:cNvSpPr/>
          <p:nvPr/>
        </p:nvSpPr>
        <p:spPr>
          <a:xfrm>
            <a:off x="6217920" y="1602403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View IP addresses on all interfaces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2651760" y="1972896"/>
            <a:ext cx="6172200" cy="338328"/>
          </a:xfrm>
          <a:prstGeom prst="roundRect">
            <a:avLst>
              <a:gd name="adj" fmla="val 13514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8" name="Text 6"/>
          <p:cNvSpPr/>
          <p:nvPr/>
        </p:nvSpPr>
        <p:spPr>
          <a:xfrm>
            <a:off x="2788920" y="2023211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ip route show</a:t>
            </a:r>
            <a:endParaRPr lang="en-US" sz="980" dirty="0"/>
          </a:p>
        </p:txBody>
      </p:sp>
      <p:sp>
        <p:nvSpPr>
          <p:cNvPr id="9" name="Text 7"/>
          <p:cNvSpPr/>
          <p:nvPr/>
        </p:nvSpPr>
        <p:spPr>
          <a:xfrm>
            <a:off x="6217920" y="2023211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View routing table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651760" y="2384514"/>
            <a:ext cx="6172200" cy="338328"/>
          </a:xfrm>
          <a:prstGeom prst="roundRect">
            <a:avLst>
              <a:gd name="adj" fmla="val 13514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1" name="Text 9"/>
          <p:cNvSpPr/>
          <p:nvPr/>
        </p:nvSpPr>
        <p:spPr>
          <a:xfrm>
            <a:off x="2788920" y="2444019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nmcli device status</a:t>
            </a:r>
            <a:endParaRPr lang="en-US" sz="980" dirty="0"/>
          </a:p>
        </p:txBody>
      </p:sp>
      <p:sp>
        <p:nvSpPr>
          <p:cNvPr id="12" name="Text 10"/>
          <p:cNvSpPr/>
          <p:nvPr/>
        </p:nvSpPr>
        <p:spPr>
          <a:xfrm>
            <a:off x="6217920" y="2444019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network interfaces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651760" y="2809917"/>
            <a:ext cx="6172200" cy="338328"/>
          </a:xfrm>
          <a:prstGeom prst="roundRect">
            <a:avLst>
              <a:gd name="adj" fmla="val 13514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4" name="Text 12"/>
          <p:cNvSpPr/>
          <p:nvPr/>
        </p:nvSpPr>
        <p:spPr>
          <a:xfrm>
            <a:off x="2788920" y="2837257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nmcli con mod eth0 ipv4.addresses 10.0.0.1/24</a:t>
            </a:r>
            <a:endParaRPr lang="en-US" sz="980" dirty="0"/>
          </a:p>
        </p:txBody>
      </p:sp>
      <p:sp>
        <p:nvSpPr>
          <p:cNvPr id="15" name="Text 13"/>
          <p:cNvSpPr/>
          <p:nvPr/>
        </p:nvSpPr>
        <p:spPr>
          <a:xfrm>
            <a:off x="6217920" y="2855637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a static IP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2651760" y="3221535"/>
            <a:ext cx="6172200" cy="338328"/>
          </a:xfrm>
          <a:prstGeom prst="roundRect">
            <a:avLst>
              <a:gd name="adj" fmla="val 13514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7" name="Text 15"/>
          <p:cNvSpPr/>
          <p:nvPr/>
        </p:nvSpPr>
        <p:spPr>
          <a:xfrm>
            <a:off x="2788920" y="3262660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nmcli con up eth0</a:t>
            </a:r>
            <a:endParaRPr lang="en-US" sz="980" dirty="0"/>
          </a:p>
        </p:txBody>
      </p:sp>
      <p:sp>
        <p:nvSpPr>
          <p:cNvPr id="18" name="Text 16"/>
          <p:cNvSpPr/>
          <p:nvPr/>
        </p:nvSpPr>
        <p:spPr>
          <a:xfrm>
            <a:off x="6217920" y="3239685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up connection eth0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2651760" y="3633153"/>
            <a:ext cx="6172200" cy="338328"/>
          </a:xfrm>
          <a:prstGeom prst="roundRect">
            <a:avLst>
              <a:gd name="adj" fmla="val 13514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0" name="Text 18"/>
          <p:cNvSpPr/>
          <p:nvPr/>
        </p:nvSpPr>
        <p:spPr>
          <a:xfrm>
            <a:off x="2788920" y="3678873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hostnamectl set-hostname node01</a:t>
            </a:r>
            <a:endParaRPr lang="en-US" sz="980" dirty="0"/>
          </a:p>
        </p:txBody>
      </p:sp>
      <p:sp>
        <p:nvSpPr>
          <p:cNvPr id="21" name="Text 19"/>
          <p:cNvSpPr/>
          <p:nvPr/>
        </p:nvSpPr>
        <p:spPr>
          <a:xfrm>
            <a:off x="6217920" y="3660493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hostname (critical for Slurm!)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2651760" y="4026391"/>
            <a:ext cx="6172200" cy="338328"/>
          </a:xfrm>
          <a:prstGeom prst="roundRect">
            <a:avLst>
              <a:gd name="adj" fmla="val 13514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3" name="Text 21"/>
          <p:cNvSpPr/>
          <p:nvPr/>
        </p:nvSpPr>
        <p:spPr>
          <a:xfrm>
            <a:off x="2788920" y="4026161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cat /etc/hosts</a:t>
            </a:r>
            <a:endParaRPr lang="en-US" sz="980" dirty="0"/>
          </a:p>
        </p:txBody>
      </p:sp>
      <p:sp>
        <p:nvSpPr>
          <p:cNvPr id="24" name="Text 22"/>
          <p:cNvSpPr/>
          <p:nvPr/>
        </p:nvSpPr>
        <p:spPr>
          <a:xfrm>
            <a:off x="6217920" y="4049136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hostname-to-IP mappings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2651760" y="4419629"/>
            <a:ext cx="6172200" cy="338328"/>
          </a:xfrm>
          <a:prstGeom prst="roundRect">
            <a:avLst>
              <a:gd name="adj" fmla="val 13514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6" name="Text 24"/>
          <p:cNvSpPr/>
          <p:nvPr/>
        </p:nvSpPr>
        <p:spPr>
          <a:xfrm>
            <a:off x="2788920" y="4460754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ping node02</a:t>
            </a:r>
            <a:endParaRPr lang="en-US" sz="980" dirty="0"/>
          </a:p>
        </p:txBody>
      </p:sp>
      <p:sp>
        <p:nvSpPr>
          <p:cNvPr id="27" name="Text 25"/>
          <p:cNvSpPr/>
          <p:nvPr/>
        </p:nvSpPr>
        <p:spPr>
          <a:xfrm>
            <a:off x="6217920" y="4442374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connectivity to another node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2651760" y="4799082"/>
            <a:ext cx="6172200" cy="338328"/>
          </a:xfrm>
          <a:prstGeom prst="roundRect">
            <a:avLst>
              <a:gd name="adj" fmla="val 13514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9" name="Text 27"/>
          <p:cNvSpPr/>
          <p:nvPr/>
        </p:nvSpPr>
        <p:spPr>
          <a:xfrm>
            <a:off x="2788920" y="4867777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ss -tlnp</a:t>
            </a:r>
            <a:endParaRPr lang="en-US" sz="980" dirty="0"/>
          </a:p>
        </p:txBody>
      </p:sp>
      <p:sp>
        <p:nvSpPr>
          <p:cNvPr id="30" name="Text 28"/>
          <p:cNvSpPr/>
          <p:nvPr/>
        </p:nvSpPr>
        <p:spPr>
          <a:xfrm>
            <a:off x="6217920" y="4817232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open listening ports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00657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/etc/hosts — Node Name Resolution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2651760" y="1664208"/>
            <a:ext cx="6172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most clusters, this file is how nodes find each other. It must be identical on ALL nodes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651760" y="2011680"/>
            <a:ext cx="6172200" cy="1920240"/>
          </a:xfrm>
          <a:prstGeom prst="roundRect">
            <a:avLst>
              <a:gd name="adj" fmla="val 4762"/>
            </a:avLst>
          </a:prstGeom>
          <a:solidFill>
            <a:srgbClr val="1C1C1C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2816352" y="2103120"/>
            <a:ext cx="5852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66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/etc/hosts – identical on ALL nodes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2816352" y="237744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127.0.0.1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60520" y="2377440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D8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localhost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816352" y="2679192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10.0.0.1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160520" y="2679192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D8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headnode  headnode.cluster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816352" y="2980944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10.0.0.2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60520" y="2980944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D8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node01    node01.cluster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816352" y="3282696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10.0.0.3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60520" y="3282696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D8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node02    node02.cluster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816352" y="3584448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10.0.0.4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160520" y="3584448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D8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node03    node03.cluster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651760" y="4005072"/>
            <a:ext cx="6172200" cy="320040"/>
          </a:xfrm>
          <a:prstGeom prst="roundRect">
            <a:avLst>
              <a:gd name="adj" fmla="val 17143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7" name="Text 15"/>
          <p:cNvSpPr/>
          <p:nvPr/>
        </p:nvSpPr>
        <p:spPr>
          <a:xfrm>
            <a:off x="2788920" y="4041648"/>
            <a:ext cx="5943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Sync </a:t>
            </a:r>
            <a:r>
              <a:rPr lang="en-US" sz="1100" dirty="0">
                <a:solidFill>
                  <a:srgbClr val="2D2D2D"/>
                </a:solidFill>
                <a:latin typeface="Courier New" panose="02070309020205020404" pitchFamily="49" charset="0"/>
                <a:ea typeface="Calibri" pitchFamily="34" charset="-122"/>
                <a:cs typeface="Courier New" panose="02070309020205020404" pitchFamily="49" charset="0"/>
              </a:rPr>
              <a:t>/etc/hosts </a:t>
            </a: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all nodes - any mismatch causes SSH and Slurm failures.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651760" y="4370832"/>
            <a:ext cx="6172200" cy="320040"/>
          </a:xfrm>
          <a:prstGeom prst="roundRect">
            <a:avLst>
              <a:gd name="adj" fmla="val 17143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9" name="Text 17"/>
          <p:cNvSpPr/>
          <p:nvPr/>
        </p:nvSpPr>
        <p:spPr>
          <a:xfrm>
            <a:off x="2788920" y="4407408"/>
            <a:ext cx="5943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Push it out: </a:t>
            </a:r>
            <a:r>
              <a:rPr lang="en-US" sz="1100" dirty="0">
                <a:solidFill>
                  <a:srgbClr val="2D2D2D"/>
                </a:solidFill>
                <a:latin typeface="Courier New" panose="02070309020205020404" pitchFamily="49" charset="0"/>
                <a:ea typeface="Calibri" pitchFamily="34" charset="-122"/>
                <a:cs typeface="Courier New" panose="02070309020205020404" pitchFamily="49" charset="0"/>
              </a:rPr>
              <a:t>scp /etc/hosts user@node02:/etc/hosts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2651760" y="4736592"/>
            <a:ext cx="6172200" cy="320040"/>
          </a:xfrm>
          <a:prstGeom prst="roundRect">
            <a:avLst>
              <a:gd name="adj" fmla="val 17143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1" name="Text 19"/>
          <p:cNvSpPr/>
          <p:nvPr/>
        </p:nvSpPr>
        <p:spPr>
          <a:xfrm>
            <a:off x="2788920" y="4773168"/>
            <a:ext cx="5943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After updating, test: ssh node02 hostname. Should return node02, not its IP.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573087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System Monitoring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2651760" y="1664208"/>
            <a:ext cx="1993392" cy="3383280"/>
          </a:xfrm>
          <a:prstGeom prst="roundRect">
            <a:avLst>
              <a:gd name="adj" fmla="val 458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Shape 2"/>
          <p:cNvSpPr/>
          <p:nvPr/>
        </p:nvSpPr>
        <p:spPr>
          <a:xfrm>
            <a:off x="2651760" y="1664208"/>
            <a:ext cx="1993392" cy="402336"/>
          </a:xfrm>
          <a:prstGeom prst="roundRect">
            <a:avLst>
              <a:gd name="adj" fmla="val 22727"/>
            </a:avLst>
          </a:prstGeom>
          <a:solidFill>
            <a:srgbClr val="E07B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5" name="Shape 3"/>
          <p:cNvSpPr/>
          <p:nvPr/>
        </p:nvSpPr>
        <p:spPr>
          <a:xfrm>
            <a:off x="2651760" y="1901952"/>
            <a:ext cx="1993392" cy="164592"/>
          </a:xfrm>
          <a:prstGeom prst="rect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6" name="Text 4"/>
          <p:cNvSpPr/>
          <p:nvPr/>
        </p:nvSpPr>
        <p:spPr>
          <a:xfrm>
            <a:off x="2724912" y="1664208"/>
            <a:ext cx="186537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&amp; Processes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743200" y="215798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top / htop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2743200" y="245059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CPU, memory, per-process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743200" y="290779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uptime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2743200" y="32004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 average. Is the system stressed?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743200" y="36576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nproc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2743200" y="395020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many CPU cores available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743200" y="440740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ps aux | grep slurm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2743200" y="4700016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specific processes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73168" y="1664208"/>
            <a:ext cx="1993392" cy="3383280"/>
          </a:xfrm>
          <a:prstGeom prst="roundRect">
            <a:avLst>
              <a:gd name="adj" fmla="val 458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6" name="Shape 14"/>
          <p:cNvSpPr/>
          <p:nvPr/>
        </p:nvSpPr>
        <p:spPr>
          <a:xfrm>
            <a:off x="4773168" y="1664208"/>
            <a:ext cx="1993392" cy="402336"/>
          </a:xfrm>
          <a:prstGeom prst="roundRect">
            <a:avLst>
              <a:gd name="adj" fmla="val 22727"/>
            </a:avLst>
          </a:prstGeom>
          <a:solidFill>
            <a:srgbClr val="E07B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7" name="Shape 15"/>
          <p:cNvSpPr/>
          <p:nvPr/>
        </p:nvSpPr>
        <p:spPr>
          <a:xfrm>
            <a:off x="4773168" y="1901952"/>
            <a:ext cx="1993392" cy="164592"/>
          </a:xfrm>
          <a:prstGeom prst="rect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8" name="Text 16"/>
          <p:cNvSpPr/>
          <p:nvPr/>
        </p:nvSpPr>
        <p:spPr>
          <a:xfrm>
            <a:off x="4846320" y="1664208"/>
            <a:ext cx="186537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&amp; Storage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864608" y="215798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free -h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864608" y="245059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 and swap usage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64608" y="290779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df -h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864608" y="32004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Disk space per filesystem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864608" y="36576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du -sh /home/*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864608" y="395020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Disk usage per user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864608" y="440740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vmstat 1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864608" y="4700016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&amp; CPU every 1 second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894576" y="1664208"/>
            <a:ext cx="1993392" cy="3383280"/>
          </a:xfrm>
          <a:prstGeom prst="roundRect">
            <a:avLst>
              <a:gd name="adj" fmla="val 458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8" name="Shape 26"/>
          <p:cNvSpPr/>
          <p:nvPr/>
        </p:nvSpPr>
        <p:spPr>
          <a:xfrm>
            <a:off x="6894576" y="1664208"/>
            <a:ext cx="1993392" cy="402336"/>
          </a:xfrm>
          <a:prstGeom prst="roundRect">
            <a:avLst>
              <a:gd name="adj" fmla="val 22727"/>
            </a:avLst>
          </a:prstGeom>
          <a:solidFill>
            <a:srgbClr val="E07B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9" name="Shape 27"/>
          <p:cNvSpPr/>
          <p:nvPr/>
        </p:nvSpPr>
        <p:spPr>
          <a:xfrm>
            <a:off x="6894576" y="1901952"/>
            <a:ext cx="1993392" cy="164592"/>
          </a:xfrm>
          <a:prstGeom prst="rect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0" name="Text 28"/>
          <p:cNvSpPr/>
          <p:nvPr/>
        </p:nvSpPr>
        <p:spPr>
          <a:xfrm>
            <a:off x="6967728" y="1664208"/>
            <a:ext cx="186537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I/O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986016" y="215798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iftop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6986016" y="245059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bandwidth per connection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986016" y="290779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nethogs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6986016" y="32004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Bandwidth per process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6986016" y="36576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ss -s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6986016" y="395020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Socket summary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986016" y="440740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sar -n DEV 1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6986016" y="4700016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stats via sysstat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5E0B0BE7023646947F920637974D5A" ma:contentTypeVersion="7" ma:contentTypeDescription="Create a new document." ma:contentTypeScope="" ma:versionID="1181c0c0e6d42800712e52f9b9ad627b">
  <xsd:schema xmlns:xsd="http://www.w3.org/2001/XMLSchema" xmlns:xs="http://www.w3.org/2001/XMLSchema" xmlns:p="http://schemas.microsoft.com/office/2006/metadata/properties" xmlns:ns2="debb861a-3e1f-472e-8981-c630a4519e80" targetNamespace="http://schemas.microsoft.com/office/2006/metadata/properties" ma:root="true" ma:fieldsID="168d41d0b87d5959eb2637073c01c9a3" ns2:_="">
    <xsd:import namespace="debb861a-3e1f-472e-8981-c630a4519e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bb861a-3e1f-472e-8981-c630a4519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49039EE-CD09-41DA-8F75-D900EDDD7F56}"/>
</file>

<file path=customXml/itemProps2.xml><?xml version="1.0" encoding="utf-8"?>
<ds:datastoreItem xmlns:ds="http://schemas.openxmlformats.org/officeDocument/2006/customXml" ds:itemID="{B359D8DC-AE99-4D3B-9468-1822183CC482}"/>
</file>

<file path=customXml/itemProps3.xml><?xml version="1.0" encoding="utf-8"?>
<ds:datastoreItem xmlns:ds="http://schemas.openxmlformats.org/officeDocument/2006/customXml" ds:itemID="{26BF0F61-F529-4739-8887-47AB9F98C9C5}"/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2039</Words>
  <Application>Microsoft Office PowerPoint</Application>
  <PresentationFormat>On-screen Show (16:9)</PresentationFormat>
  <Paragraphs>306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 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Administration &amp; Configuration – SCC 2026</dc:title>
  <dc:subject>PptxGenJS Presentation</dc:subject>
  <dc:creator>PptxGenJS</dc:creator>
  <cp:lastModifiedBy>Lisa Pitsi</cp:lastModifiedBy>
  <cp:revision>2</cp:revision>
  <dcterms:created xsi:type="dcterms:W3CDTF">2026-06-16T09:30:09Z</dcterms:created>
  <dcterms:modified xsi:type="dcterms:W3CDTF">2026-06-16T11:13:26Z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0x010100CB5E0B0BE7023646947F920637974D5A</vt:lpwstr>
  </property>
</Properties>
</file>