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1"/>
  </p:notesMasterIdLst>
  <p:sldIdLst>
    <p:sldId id="257" r:id="rId5"/>
    <p:sldId id="259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DE8BC-0D37-45DF-9E52-A97AE661E166}" v="30" dt="2026-06-14T17:54:3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20CA-40E3-40E8-AE9A-5A2B2F0F921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35B9-88F3-4C43-88F1-92645C9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35B9-88F3-4C43-88F1-92645C916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1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35B9-88F3-4C43-88F1-92645C9163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9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>
            <a:normAutofit fontScale="90000"/>
          </a:bodyPr>
          <a:lstStyle/>
          <a:p>
            <a:r>
              <a:rPr lang="en-US" dirty="0"/>
              <a:t>Scripting and Code Compilation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/>
          <a:lstStyle/>
          <a:p>
            <a:r>
              <a:rPr lang="en-ZA" dirty="0"/>
              <a:t>By Tebogo Diraditsile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3F8AE-8B73-A11E-6F3A-CA9DEF26D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8F2C4A-7D77-7F51-A395-D29A6719C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1916B-BE16-DB57-F1C2-50618BD9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Compilers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7893C-A2E1-85CD-E383-CC860234B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da-DK" dirty="0"/>
              <a:t>GCC: </a:t>
            </a:r>
            <a:r>
              <a:rPr lang="da-DK" b="1" dirty="0"/>
              <a:t>gcc</a:t>
            </a:r>
            <a:r>
              <a:rPr lang="da-DK" dirty="0"/>
              <a:t> (C), </a:t>
            </a:r>
            <a:r>
              <a:rPr lang="da-DK" b="1" dirty="0"/>
              <a:t>g++ </a:t>
            </a:r>
            <a:r>
              <a:rPr lang="da-DK" dirty="0"/>
              <a:t>(C++), </a:t>
            </a:r>
            <a:r>
              <a:rPr lang="da-DK" b="1" dirty="0"/>
              <a:t>gfortran</a:t>
            </a:r>
            <a:r>
              <a:rPr lang="da-DK" dirty="0"/>
              <a:t> (Fortran)</a:t>
            </a:r>
          </a:p>
          <a:p>
            <a:r>
              <a:rPr lang="da-DK" dirty="0"/>
              <a:t>MPI Wrappers: mpicc, mpicx, mpif7</a:t>
            </a:r>
          </a:p>
          <a:p>
            <a:r>
              <a:rPr lang="en-GB" dirty="0"/>
              <a:t>On a cluster, the compiler is a </a:t>
            </a:r>
            <a:r>
              <a:rPr lang="en-GB" b="1" dirty="0"/>
              <a:t>module</a:t>
            </a:r>
            <a:r>
              <a:rPr lang="en-GB" dirty="0"/>
              <a:t>, not always the system default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21B4AE-99C2-B24B-A7C8-FA7EF1109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D7ABE-DF28-9BC4-D284-637C04FCE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4452079"/>
            <a:ext cx="9748252" cy="21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7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F924D-2651-ADE8-FC8A-0DDB433D7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DAA9-B055-E18F-E45F-4D847F7F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96EB4-BE6A-3C8C-5507-72D70DE5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Useful Compiler Flags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C4C29-36DF-58BB-1992-C140917C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1" dirty="0"/>
              <a:t>-Wall </a:t>
            </a:r>
            <a:r>
              <a:rPr lang="en-GB" dirty="0"/>
              <a:t>→ turn on warnings (catch bugs early)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-g</a:t>
            </a:r>
            <a:r>
              <a:rPr lang="en-GB" dirty="0"/>
              <a:t> → debug symbols (for debuggers)</a:t>
            </a:r>
          </a:p>
          <a:p>
            <a:endParaRPr lang="en-GB" dirty="0"/>
          </a:p>
          <a:p>
            <a:r>
              <a:rPr lang="pt-BR" b="1" dirty="0"/>
              <a:t>-O0 </a:t>
            </a:r>
            <a:r>
              <a:rPr lang="pt-BR" dirty="0"/>
              <a:t>/ </a:t>
            </a:r>
            <a:r>
              <a:rPr lang="pt-BR" b="1" dirty="0"/>
              <a:t>-O2 </a:t>
            </a:r>
            <a:r>
              <a:rPr lang="pt-BR" dirty="0"/>
              <a:t>/ </a:t>
            </a:r>
            <a:r>
              <a:rPr lang="pt-BR" b="1" dirty="0"/>
              <a:t>-O3 </a:t>
            </a:r>
            <a:r>
              <a:rPr lang="pt-BR" dirty="0"/>
              <a:t>→ optimisation levels</a:t>
            </a:r>
          </a:p>
          <a:p>
            <a:endParaRPr lang="pt-BR" dirty="0"/>
          </a:p>
          <a:p>
            <a:r>
              <a:rPr lang="en-GB" b="1" dirty="0"/>
              <a:t>-march=native </a:t>
            </a:r>
            <a:r>
              <a:rPr lang="en-GB" dirty="0"/>
              <a:t>→ tune for this CPU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E1CF2-EB31-EE92-73A9-88DAA9805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6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AA827-7E61-CDA9-8FF6-3AD2EBD28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2DF316-F8F2-5C37-F8B8-E0241B67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AD06C-DC50-8DBE-4CA2-CD1146FD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Headers and Libraries (Linking)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88B68-49BB-E633-B816-89FB396D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1" dirty="0"/>
              <a:t>-I/</a:t>
            </a:r>
            <a:r>
              <a:rPr lang="en-GB" b="1" i="1" dirty="0"/>
              <a:t>path</a:t>
            </a:r>
            <a:r>
              <a:rPr lang="en-GB" b="1" dirty="0"/>
              <a:t> </a:t>
            </a:r>
            <a:r>
              <a:rPr lang="en-GB" dirty="0"/>
              <a:t>→ where to find header files (.h)</a:t>
            </a:r>
          </a:p>
          <a:p>
            <a:endParaRPr lang="en-GB" dirty="0"/>
          </a:p>
          <a:p>
            <a:r>
              <a:rPr lang="en-GB" b="1" dirty="0"/>
              <a:t>-L/</a:t>
            </a:r>
            <a:r>
              <a:rPr lang="en-GB" b="1" i="1" dirty="0"/>
              <a:t>path</a:t>
            </a:r>
            <a:r>
              <a:rPr lang="en-GB" b="1" dirty="0"/>
              <a:t> </a:t>
            </a:r>
            <a:r>
              <a:rPr lang="en-GB" dirty="0"/>
              <a:t>→ where to find libraries</a:t>
            </a:r>
          </a:p>
          <a:p>
            <a:endParaRPr lang="en-GB" dirty="0"/>
          </a:p>
          <a:p>
            <a:r>
              <a:rPr lang="en-GB" b="1" dirty="0"/>
              <a:t>-</a:t>
            </a:r>
            <a:r>
              <a:rPr lang="en-GB" b="1" dirty="0" err="1"/>
              <a:t>lname</a:t>
            </a:r>
            <a:r>
              <a:rPr lang="en-GB" b="1" dirty="0"/>
              <a:t> </a:t>
            </a:r>
            <a:r>
              <a:rPr lang="en-GB" dirty="0"/>
              <a:t>→ link library </a:t>
            </a:r>
            <a:r>
              <a:rPr lang="en-GB" dirty="0" err="1"/>
              <a:t>libname</a:t>
            </a:r>
            <a:r>
              <a:rPr lang="en-GB" dirty="0"/>
              <a:t> (e.g. -</a:t>
            </a:r>
            <a:r>
              <a:rPr lang="en-GB" dirty="0" err="1"/>
              <a:t>lm</a:t>
            </a:r>
            <a:r>
              <a:rPr lang="en-GB" dirty="0"/>
              <a:t> for math)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55D9B-1A5E-8AAC-4D31-00C16B827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E19F4-8A7B-895F-94D6-5662FD76C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D9CCD3-5251-3AE3-DC40-EDDD30EF3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5AF59-BFCE-BEA0-7F29-7163B8C0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/>
              <a:t>Multi-file builds &amp; </a:t>
            </a:r>
            <a:r>
              <a:rPr lang="en-US" dirty="0" err="1"/>
              <a:t>Makefiles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B6BF2-D084-4D0D-C844-204C3E85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Real programs = many files; recompiling everything is slow</a:t>
            </a:r>
          </a:p>
          <a:p>
            <a:r>
              <a:rPr lang="en-GB" dirty="0"/>
              <a:t>A </a:t>
            </a:r>
            <a:r>
              <a:rPr lang="en-GB" dirty="0" err="1"/>
              <a:t>Makefile</a:t>
            </a:r>
            <a:r>
              <a:rPr lang="en-GB" dirty="0"/>
              <a:t> rebuilds only what changed</a:t>
            </a:r>
          </a:p>
          <a:p>
            <a:r>
              <a:rPr lang="en-GB" b="1" dirty="0"/>
              <a:t>make</a:t>
            </a:r>
            <a:r>
              <a:rPr lang="en-GB" dirty="0"/>
              <a:t> reads the rules and runs the compiler for you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F2CED-199C-A36B-9A42-6CACDCC06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B81C6-2719-5ED7-F1BB-97A6A83DD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3942413"/>
            <a:ext cx="9520007" cy="26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69696-F88A-8B9A-5736-3F977CFB7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193271-D856-6C37-B011-1CD9C3357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86048-2AAA-62CA-4F86-7D774977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/>
              <a:t>Compilation pitfalls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14590-D03C-6554-56EF-DDF53141B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undefined reference to ... </a:t>
            </a:r>
            <a:r>
              <a:rPr lang="en-GB" dirty="0"/>
              <a:t>→ missing -l (library not linked)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fatal error: </a:t>
            </a:r>
            <a:r>
              <a:rPr lang="en-GB" dirty="0" err="1">
                <a:solidFill>
                  <a:srgbClr val="FF0000"/>
                </a:solidFill>
              </a:rPr>
              <a:t>x.h</a:t>
            </a:r>
            <a:r>
              <a:rPr lang="en-GB" dirty="0">
                <a:solidFill>
                  <a:srgbClr val="FF0000"/>
                </a:solidFill>
              </a:rPr>
              <a:t>: No such file </a:t>
            </a:r>
            <a:r>
              <a:rPr lang="en-GB" dirty="0"/>
              <a:t>→ missing -I (header path)</a:t>
            </a:r>
          </a:p>
          <a:p>
            <a:endParaRPr lang="en-GB" dirty="0"/>
          </a:p>
          <a:p>
            <a:r>
              <a:rPr lang="en-GB" dirty="0"/>
              <a:t>Aggressive </a:t>
            </a:r>
            <a:r>
              <a:rPr lang="en-GB" b="1" dirty="0"/>
              <a:t>-O3 </a:t>
            </a:r>
            <a:r>
              <a:rPr lang="en-GB" dirty="0"/>
              <a:t>changing results → validate correctness, not just speed</a:t>
            </a:r>
          </a:p>
          <a:p>
            <a:endParaRPr lang="en-GB" dirty="0"/>
          </a:p>
          <a:p>
            <a:r>
              <a:rPr lang="en-GB" dirty="0"/>
              <a:t>Compilation = getting the </a:t>
            </a:r>
            <a:r>
              <a:rPr lang="en-GB" b="1" dirty="0"/>
              <a:t>fastest</a:t>
            </a:r>
            <a:r>
              <a:rPr lang="en-GB" dirty="0"/>
              <a:t> correct binary for </a:t>
            </a:r>
            <a:r>
              <a:rPr lang="en-GB" i="1" dirty="0"/>
              <a:t>this</a:t>
            </a:r>
            <a:r>
              <a:rPr lang="en-GB" dirty="0"/>
              <a:t> hardware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82041-3607-DDF0-75CE-94A77F5F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6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2144-CCF6-6A38-C081-DBD67D4E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0E9120-FD0A-E97F-BF84-A4A3701ED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8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E4BF9-3859-94C2-210F-B84CA5A1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Scripting + Compilation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ADB6-A221-992E-BBC9-AF31E936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Live Demo  or Pre-recorded Demo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D03D72-58C6-CD87-162D-F6A9AC976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What is a shell script?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A text file of commands the shell runs top-to-bottom</a:t>
            </a:r>
          </a:p>
          <a:p>
            <a:endParaRPr lang="en-GB" dirty="0"/>
          </a:p>
          <a:p>
            <a:r>
              <a:rPr lang="en-GB" dirty="0"/>
              <a:t>Anything you type in the terminal can go in a script</a:t>
            </a:r>
          </a:p>
          <a:p>
            <a:endParaRPr lang="en-GB" dirty="0"/>
          </a:p>
          <a:p>
            <a:r>
              <a:rPr lang="en-GB" dirty="0"/>
              <a:t>#!/bin/bash (shebang) → tells the system which interpreter to use 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27711-6C93-8BCD-108A-F03514735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D0BF88-08F9-8C36-4788-8B2FA8116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BFCDE-B518-6C8E-71D2-94AFB35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Basic 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A31D-D53B-6F08-9230-E14C656C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0CA4F-AA4B-E776-6470-3CB486BAB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19DFA-1942-5F71-A9AC-5FB871056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19" y="2336054"/>
            <a:ext cx="9748251" cy="41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5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32D6-A559-AA3C-36A4-4A683460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23E32F-BB51-EC20-EC2E-94600979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99683-E93C-751F-EED4-D5109F8C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Scripting: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2B65A-1EF1-BF97-EBE2-406DE285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name="cluster" (no spaces around =)</a:t>
            </a:r>
          </a:p>
          <a:p>
            <a:r>
              <a:rPr lang="en-ZA" dirty="0"/>
              <a:t>Use: $name or ${name}</a:t>
            </a:r>
          </a:p>
          <a:p>
            <a:r>
              <a:rPr lang="en-ZA" dirty="0"/>
              <a:t>"$var" (double quotes) vs '$var' (literal) — quoting matters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6049B-7375-93D0-3085-839C54C05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56C5ED-17D6-E988-1C85-D5EAFD27A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3957404"/>
            <a:ext cx="9748252" cy="25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EC659-6057-D45A-B0E0-44CFC37F2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F01F2E-5E60-A736-EED7-55E2D6F8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1D48B-9D46-9105-7F20-13C2A9AC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Scripting: Conditionals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CBEAB-4813-701B-F68E-7B63C032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if [ condition ]; then ... fi</a:t>
            </a:r>
          </a:p>
          <a:p>
            <a:r>
              <a:rPr lang="en-GB" dirty="0"/>
              <a:t>Common tests: </a:t>
            </a:r>
            <a:r>
              <a:rPr lang="en-GB" b="1" dirty="0"/>
              <a:t>-f</a:t>
            </a:r>
            <a:r>
              <a:rPr lang="en-GB" dirty="0"/>
              <a:t> file exists, </a:t>
            </a:r>
            <a:r>
              <a:rPr lang="en-GB" b="1" dirty="0"/>
              <a:t>-d</a:t>
            </a:r>
            <a:r>
              <a:rPr lang="en-GB" dirty="0"/>
              <a:t> </a:t>
            </a:r>
            <a:r>
              <a:rPr lang="en-GB" dirty="0" err="1"/>
              <a:t>dir</a:t>
            </a:r>
            <a:r>
              <a:rPr lang="en-GB" dirty="0"/>
              <a:t> exists, </a:t>
            </a:r>
            <a:r>
              <a:rPr lang="en-GB" b="1" dirty="0"/>
              <a:t>-z</a:t>
            </a:r>
            <a:r>
              <a:rPr lang="en-GB" dirty="0"/>
              <a:t> empty string</a:t>
            </a:r>
          </a:p>
          <a:p>
            <a:r>
              <a:rPr lang="fr-FR" dirty="0"/>
              <a:t>Exit codes: 0 = </a:t>
            </a:r>
            <a:r>
              <a:rPr lang="fr-FR" dirty="0" err="1"/>
              <a:t>success</a:t>
            </a:r>
            <a:r>
              <a:rPr lang="fr-FR" dirty="0"/>
              <a:t>, non-</a:t>
            </a:r>
            <a:r>
              <a:rPr lang="fr-FR" dirty="0" err="1"/>
              <a:t>zero</a:t>
            </a:r>
            <a:r>
              <a:rPr lang="fr-FR" dirty="0"/>
              <a:t> = </a:t>
            </a:r>
            <a:r>
              <a:rPr lang="fr-FR" dirty="0" err="1"/>
              <a:t>failure</a:t>
            </a:r>
            <a:r>
              <a:rPr lang="fr-FR" dirty="0"/>
              <a:t> (</a:t>
            </a:r>
            <a:r>
              <a:rPr lang="fr-FR" b="1" dirty="0"/>
              <a:t>$?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244AE0-BD8C-DDBD-7EAC-F91D49F76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668D2-B363-69AE-14BE-A999B237C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4077325"/>
            <a:ext cx="9385096" cy="2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73378-F592-A916-E443-AF5B89AB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88A317-E008-266C-CD77-230A29AB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5A7B8-FD76-AAFC-F0E0-0866826E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Scripting: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201C4-F20A-AC40-974B-00197922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Loop Through a </a:t>
            </a:r>
            <a:r>
              <a:rPr lang="en-ZA" b="1" dirty="0"/>
              <a:t>List</a:t>
            </a:r>
            <a:r>
              <a:rPr lang="en-ZA" dirty="0"/>
              <a:t>, </a:t>
            </a:r>
            <a:r>
              <a:rPr lang="en-ZA" b="1" dirty="0"/>
              <a:t>Range</a:t>
            </a:r>
            <a:r>
              <a:rPr lang="en-ZA" dirty="0"/>
              <a:t> of Numbers, </a:t>
            </a:r>
            <a:r>
              <a:rPr lang="en-ZA" b="1" dirty="0"/>
              <a:t>Files</a:t>
            </a:r>
            <a:r>
              <a:rPr lang="en-ZA" dirty="0"/>
              <a:t> in a Directory</a:t>
            </a:r>
          </a:p>
          <a:p>
            <a:r>
              <a:rPr lang="en-GB" dirty="0"/>
              <a:t>Huge time-saver: run the same step over many files/nodes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D264-88EF-A0C9-5860-A177D2232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14CF2-97B2-8285-7C8B-D4595E14E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3429000"/>
            <a:ext cx="9564977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4903A-13B6-331C-1442-4037FB0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922FE4-F937-507B-EC72-B0BA5C752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B6E31-C090-5AF5-DE0F-4D5EEDDB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Scripting: Functions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63B59-70D6-2FF0-B397-3B80C065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Group reusable logic into functions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86833B-5E1B-E557-B729-49C1766DF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E2494-17D0-5861-12AB-1220A221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2983043"/>
            <a:ext cx="9609949" cy="31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214C-D200-55DA-E3D1-16FD020E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0C29A8-0B13-A705-9ABF-2A73D574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9E36A-7E66-FCF8-5BDB-16B98A65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Why Scripting Matters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7A119-6136-D1AB-03EB-C5A05B962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You'll never do things once on a cluster — you do them at scale</a:t>
            </a:r>
          </a:p>
          <a:p>
            <a:endParaRPr lang="en-GB" dirty="0"/>
          </a:p>
          <a:p>
            <a:r>
              <a:rPr lang="en-ZA" sz="4000" dirty="0"/>
              <a:t>Scripts = automation + </a:t>
            </a:r>
            <a:r>
              <a:rPr lang="en-ZA" sz="4000" b="1" dirty="0"/>
              <a:t>reproducibility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7C3C0-F8CE-587B-9FF8-069B0840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2957-608A-279E-16D0-DF56BE66B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46CD9F-C028-59FE-07E4-99142EBBF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6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0C69E-3D8D-D887-3355-97FE84AA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CODE COMPILATION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A3A7B-9348-B88B-C94E-07474CCBC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Source code is text; the CPU runs machine code</a:t>
            </a:r>
          </a:p>
          <a:p>
            <a:endParaRPr lang="en-GB" dirty="0"/>
          </a:p>
          <a:p>
            <a:r>
              <a:rPr lang="en-GB" dirty="0"/>
              <a:t>Compilation = the translation step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D79FD-D7D8-0EA7-11C2-B6883A2CB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C3B696-5B3A-5EBE-7020-C69DFFF72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2320" y="3972393"/>
            <a:ext cx="9864782" cy="27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264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8" ma:contentTypeDescription="Create a new document." ma:contentTypeScope="" ma:versionID="86a7728a04c9f38ebdc1b4513ee515b2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b632a1c1f4c24e24e8a5a77f175ebbdd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B40482-0487-43E3-A8A5-66825D5E4B1B}"/>
</file>

<file path=customXml/itemProps2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1248</TotalTime>
  <Words>425</Words>
  <Application>Microsoft Office PowerPoint</Application>
  <PresentationFormat>Widescreen</PresentationFormat>
  <Paragraphs>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Gotham Bold</vt:lpstr>
      <vt:lpstr>Option 1</vt:lpstr>
      <vt:lpstr>Scripting and Code Compilation</vt:lpstr>
      <vt:lpstr>What is a shell script?</vt:lpstr>
      <vt:lpstr>Basic Script</vt:lpstr>
      <vt:lpstr>Scripting: Variables</vt:lpstr>
      <vt:lpstr>Scripting: Conditionals</vt:lpstr>
      <vt:lpstr>Scripting: Loops</vt:lpstr>
      <vt:lpstr>Scripting: Functions</vt:lpstr>
      <vt:lpstr>Why Scripting Matters</vt:lpstr>
      <vt:lpstr>CODE COMPILATION</vt:lpstr>
      <vt:lpstr>Compilers</vt:lpstr>
      <vt:lpstr>Useful Compiler Flags</vt:lpstr>
      <vt:lpstr>Headers and Libraries (Linking)</vt:lpstr>
      <vt:lpstr>Multi-file builds &amp; Makefiles</vt:lpstr>
      <vt:lpstr>Compilation pitfalls</vt:lpstr>
      <vt:lpstr>Scripting + Compilation Example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Tebogo Diraditsile</cp:lastModifiedBy>
  <cp:revision>10</cp:revision>
  <dcterms:created xsi:type="dcterms:W3CDTF">2026-02-11T16:08:42Z</dcterms:created>
  <dcterms:modified xsi:type="dcterms:W3CDTF">2026-06-14T17:57:57Z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