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76" r:id="rId27"/>
    <p:sldId id="277" r:id="rId28"/>
    <p:sldId id="278" r:id="rId29"/>
    <p:sldId id="279" r:id="rId3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customXml" Target="../customXml/item2.xml"/><Relationship Id="rId21" Type="http://schemas.openxmlformats.org/officeDocument/2006/relationships/slide" Target="slides/slide15.xml"/><Relationship Id="rId34" Type="http://schemas.openxmlformats.org/officeDocument/2006/relationships/slide" Target="slides/slide24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3.xml"/><Relationship Id="rId38" Type="http://schemas.openxmlformats.org/officeDocument/2006/relationships/customXml" Target="../customXml/item1.xml"/><Relationship Id="rId2" Type="http://schemas.openxmlformats.org/officeDocument/2006/relationships/printerSettings" Target="printerSettings/printerSettings1.bin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30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customXml" Target="../customXml/item3.xml"/><Relationship Id="rId5" Type="http://schemas.openxmlformats.org/officeDocument/2006/relationships/theme" Target="theme/theme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9.xml"/><Relationship Id="rId36" Type="http://schemas.openxmlformats.org/officeDocument/2006/relationships/slide" Target="slides/slide26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1.xml"/><Relationship Id="rId4" Type="http://schemas.openxmlformats.org/officeDocument/2006/relationships/viewProps" Target="viewProp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8.xml"/><Relationship Id="rId30" Type="http://schemas.openxmlformats.org/officeDocument/2006/relationships/slide" Target="slides/slide31.xml"/><Relationship Id="rId35" Type="http://schemas.openxmlformats.org/officeDocument/2006/relationships/slide" Target="slides/slide25.xml"/><Relationship Id="rId8" Type="http://schemas.openxmlformats.org/officeDocument/2006/relationships/slide" Target="slides/slide2.xml"/><Relationship Id="rId3" Type="http://schemas.openxmlformats.org/officeDocument/2006/relationships/presProps" Target="presProp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97880" y="1828800"/>
            <a:ext cx="6035040" cy="137160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pPr algn="l"/>
            <a:r>
              <a:rPr sz="4000" b="1" i="0">
                <a:solidFill>
                  <a:srgbClr val="3A3A3A"/>
                </a:solidFill>
                <a:latin typeface="Calibri"/>
              </a:rPr>
              <a:t>Parallel Computing</a:t>
            </a:r>
          </a:p>
          <a:p>
            <a:pPr algn="l"/>
            <a:r>
              <a:rPr sz="2600" b="1" i="0">
                <a:solidFill>
                  <a:srgbClr val="E2711D"/>
                </a:solidFill>
                <a:latin typeface="Calibri"/>
              </a:rPr>
              <a:t>MPI &amp; Threads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0" y="3310128"/>
            <a:ext cx="58521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CHPC SCC 2026   |   Selection Round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4114800"/>
            <a:ext cx="585216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 i="1">
                <a:solidFill>
                  <a:srgbClr val="8A8A8A"/>
                </a:solidFill>
                <a:latin typeface="Calibri"/>
              </a:rPr>
              <a:t>Many cooks, one meal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Ranks: Separate Processes (MPI)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3063240"/>
            <a:ext cx="2834640" cy="233172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2286000" y="3063240"/>
            <a:ext cx="2834640" cy="4572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286000" y="3300984"/>
            <a:ext cx="2834640" cy="219456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286000" y="3063240"/>
            <a:ext cx="28346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Rank 0  (a process)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42032" y="4553712"/>
            <a:ext cx="2322576" cy="475488"/>
          </a:xfrm>
          <a:prstGeom prst="roundRect">
            <a:avLst>
              <a:gd name="adj" fmla="val 12000"/>
            </a:avLst>
          </a:prstGeom>
          <a:solidFill>
            <a:srgbClr val="ECE0CF"/>
          </a:solidFill>
          <a:ln w="12700">
            <a:solidFill>
              <a:srgbClr val="D8C4A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42032" y="4553712"/>
            <a:ext cx="2322576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50" b="0" i="1">
                <a:solidFill>
                  <a:srgbClr val="86633E"/>
                </a:solidFill>
                <a:latin typeface="Calibri"/>
              </a:rPr>
              <a:t>its own memory</a:t>
            </a:r>
          </a:p>
        </p:txBody>
      </p:sp>
      <p:sp>
        <p:nvSpPr>
          <p:cNvPr id="11" name="Oval 10"/>
          <p:cNvSpPr/>
          <p:nvPr/>
        </p:nvSpPr>
        <p:spPr>
          <a:xfrm>
            <a:off x="2697480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267004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429000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40156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4160520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413308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5577840" y="3063240"/>
            <a:ext cx="2834640" cy="233172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5577840" y="3063240"/>
            <a:ext cx="2834640" cy="457200"/>
          </a:xfrm>
          <a:prstGeom prst="roundRect">
            <a:avLst>
              <a:gd name="adj" fmla="val 6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577840" y="3300984"/>
            <a:ext cx="2834640" cy="219456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577840" y="3063240"/>
            <a:ext cx="28346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Rank 1  (a process)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833872" y="4553712"/>
            <a:ext cx="2322576" cy="475488"/>
          </a:xfrm>
          <a:prstGeom prst="roundRect">
            <a:avLst>
              <a:gd name="adj" fmla="val 12000"/>
            </a:avLst>
          </a:prstGeom>
          <a:solidFill>
            <a:srgbClr val="ECE0CF"/>
          </a:solidFill>
          <a:ln w="12700">
            <a:solidFill>
              <a:srgbClr val="D8C4A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833872" y="4553712"/>
            <a:ext cx="2322576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50" b="0" i="1">
                <a:solidFill>
                  <a:srgbClr val="86633E"/>
                </a:solidFill>
                <a:latin typeface="Calibri"/>
              </a:rPr>
              <a:t>its own memory</a:t>
            </a:r>
          </a:p>
        </p:txBody>
      </p:sp>
      <p:sp>
        <p:nvSpPr>
          <p:cNvPr id="23" name="Oval 22"/>
          <p:cNvSpPr/>
          <p:nvPr/>
        </p:nvSpPr>
        <p:spPr>
          <a:xfrm>
            <a:off x="5989320" y="4069080"/>
            <a:ext cx="310896" cy="310896"/>
          </a:xfrm>
          <a:prstGeom prst="ellipse">
            <a:avLst/>
          </a:prstGeom>
          <a:solidFill>
            <a:srgbClr val="5E9C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596188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6720840" y="4069080"/>
            <a:ext cx="310896" cy="310896"/>
          </a:xfrm>
          <a:prstGeom prst="ellipse">
            <a:avLst/>
          </a:prstGeom>
          <a:solidFill>
            <a:srgbClr val="5E9C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6693407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7452360" y="4069080"/>
            <a:ext cx="310896" cy="310896"/>
          </a:xfrm>
          <a:prstGeom prst="ellipse">
            <a:avLst/>
          </a:prstGeom>
          <a:solidFill>
            <a:srgbClr val="5E9C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742492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8869680" y="3063240"/>
            <a:ext cx="2834640" cy="233172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6A8E4E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8869680" y="3063240"/>
            <a:ext cx="2834640" cy="457200"/>
          </a:xfrm>
          <a:prstGeom prst="roundRect">
            <a:avLst>
              <a:gd name="adj" fmla="val 6000"/>
            </a:avLst>
          </a:prstGeom>
          <a:solidFill>
            <a:srgbClr val="6A8E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869680" y="3300984"/>
            <a:ext cx="2834640" cy="219456"/>
          </a:xfrm>
          <a:prstGeom prst="rect">
            <a:avLst/>
          </a:prstGeom>
          <a:solidFill>
            <a:srgbClr val="6A8E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869680" y="3063240"/>
            <a:ext cx="28346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Rank 2  (a process)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9125711" y="4553712"/>
            <a:ext cx="2322576" cy="475488"/>
          </a:xfrm>
          <a:prstGeom prst="roundRect">
            <a:avLst>
              <a:gd name="adj" fmla="val 12000"/>
            </a:avLst>
          </a:prstGeom>
          <a:solidFill>
            <a:srgbClr val="ECE0CF"/>
          </a:solidFill>
          <a:ln w="12700">
            <a:solidFill>
              <a:srgbClr val="D8C4A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125711" y="4553712"/>
            <a:ext cx="2322576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50" b="0" i="1">
                <a:solidFill>
                  <a:srgbClr val="86633E"/>
                </a:solidFill>
                <a:latin typeface="Calibri"/>
              </a:rPr>
              <a:t>its own memory</a:t>
            </a:r>
          </a:p>
        </p:txBody>
      </p:sp>
      <p:sp>
        <p:nvSpPr>
          <p:cNvPr id="35" name="Oval 34"/>
          <p:cNvSpPr/>
          <p:nvPr/>
        </p:nvSpPr>
        <p:spPr>
          <a:xfrm>
            <a:off x="9281159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925372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Oval 36"/>
          <p:cNvSpPr/>
          <p:nvPr/>
        </p:nvSpPr>
        <p:spPr>
          <a:xfrm>
            <a:off x="10012680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998524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10744199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10716767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1" name="Connector 40"/>
          <p:cNvCxnSpPr/>
          <p:nvPr/>
        </p:nvCxnSpPr>
        <p:spPr>
          <a:xfrm>
            <a:off x="5120640" y="4023360"/>
            <a:ext cx="457200" cy="0"/>
          </a:xfrm>
          <a:prstGeom prst="line">
            <a:avLst/>
          </a:prstGeom>
          <a:ln w="25400">
            <a:solidFill>
              <a:srgbClr val="E2711D"/>
            </a:solidFill>
            <a:prstDash val="dash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5239512" y="3913632"/>
            <a:ext cx="237744" cy="201168"/>
          </a:xfrm>
          <a:prstGeom prst="roundRect">
            <a:avLst>
              <a:gd name="adj" fmla="val 12000"/>
            </a:avLst>
          </a:prstGeom>
          <a:solidFill>
            <a:srgbClr val="FFF6E8"/>
          </a:solidFill>
          <a:ln w="12700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3" name="Connector 42"/>
          <p:cNvCxnSpPr/>
          <p:nvPr/>
        </p:nvCxnSpPr>
        <p:spPr>
          <a:xfrm>
            <a:off x="8412480" y="4023360"/>
            <a:ext cx="457200" cy="0"/>
          </a:xfrm>
          <a:prstGeom prst="line">
            <a:avLst/>
          </a:prstGeom>
          <a:ln w="25400">
            <a:solidFill>
              <a:srgbClr val="E2711D"/>
            </a:solidFill>
            <a:prstDash val="dash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8531352" y="3913632"/>
            <a:ext cx="237744" cy="201168"/>
          </a:xfrm>
          <a:prstGeom prst="roundRect">
            <a:avLst>
              <a:gd name="adj" fmla="val 12000"/>
            </a:avLst>
          </a:prstGeom>
          <a:solidFill>
            <a:srgbClr val="FFF6E8"/>
          </a:solidFill>
          <a:ln w="12700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2286000" y="2331720"/>
            <a:ext cx="941832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1" i="0">
                <a:solidFill>
                  <a:srgbClr val="3A3A3A"/>
                </a:solidFill>
                <a:latin typeface="Calibri"/>
              </a:rPr>
              <a:t>A rank is a process, not a node.</a:t>
            </a:r>
            <a:r>
              <a:rPr sz="1500" b="0" i="0">
                <a:solidFill>
                  <a:srgbClr val="3A3A3A"/>
                </a:solidFill>
                <a:latin typeface="Calibri"/>
              </a:rPr>
              <a:t>  When one node is full, start more ranks on other nodes — each with its own separate memory.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286000" y="5577840"/>
            <a:ext cx="94183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350" b="0" i="0">
                <a:solidFill>
                  <a:srgbClr val="555555"/>
                </a:solidFill>
                <a:latin typeface="Calibri"/>
              </a:rPr>
              <a:t>Ranks can’t read each other’s memory </a:t>
            </a:r>
            <a:r>
              <a:rPr sz="1350" b="0" i="0">
                <a:solidFill>
                  <a:srgbClr val="555555"/>
                </a:solidFill>
                <a:latin typeface="Calibri"/>
              </a:rPr>
              <a:t>— the only way they share anything is by sending </a:t>
            </a:r>
            <a:r>
              <a:rPr sz="1350" b="1" i="0">
                <a:solidFill>
                  <a:srgbClr val="C45E12"/>
                </a:solidFill>
                <a:latin typeface="Calibri"/>
              </a:rPr>
              <a:t>messages.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A Rank Isn't Always a Whole Machine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68880"/>
            <a:ext cx="52120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Aft>
                <a:spcPts val="1000"/>
              </a:spcAft>
            </a:pPr>
            <a:r>
              <a:rPr sz="1500" b="0" i="0">
                <a:solidFill>
                  <a:srgbClr val="555555"/>
                </a:solidFill>
                <a:latin typeface="Calibri"/>
              </a:rPr>
              <a:t>A rank is a </a:t>
            </a:r>
            <a:r>
              <a:rPr sz="1500" b="1" i="0">
                <a:solidFill>
                  <a:srgbClr val="3A3A3A"/>
                </a:solidFill>
                <a:latin typeface="Calibri"/>
              </a:rPr>
              <a:t>process</a:t>
            </a:r>
            <a:r>
              <a:rPr sz="1500" b="0" i="0">
                <a:solidFill>
                  <a:srgbClr val="555555"/>
                </a:solidFill>
                <a:latin typeface="Calibri"/>
              </a:rPr>
              <a:t>, not necessarily a whole node.</a:t>
            </a:r>
          </a:p>
          <a:p>
            <a:pPr algn="l">
              <a:lnSpc>
                <a:spcPct val="110000"/>
              </a:lnSpc>
              <a:spcAft>
                <a:spcPts val="1000"/>
              </a:spcAft>
            </a:pPr>
            <a:r>
              <a:rPr sz="1400" b="0" i="0">
                <a:solidFill>
                  <a:srgbClr val="555555"/>
                </a:solidFill>
                <a:latin typeface="Calibri"/>
              </a:rPr>
              <a:t>You can run several ranks on one machine  -  like running two smaller kitchens inside one big building.</a:t>
            </a:r>
          </a:p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3A3A3A"/>
                </a:solidFill>
                <a:latin typeface="Calibri"/>
              </a:rPr>
              <a:t>On big servers, one rank per section often works best.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955279" y="2606040"/>
            <a:ext cx="3840480" cy="3017520"/>
          </a:xfrm>
          <a:prstGeom prst="roundRect">
            <a:avLst>
              <a:gd name="adj" fmla="val 4000"/>
            </a:avLst>
          </a:prstGeom>
          <a:solidFill>
            <a:srgbClr val="EFEFF0"/>
          </a:solidFill>
          <a:ln w="19050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955279" y="2697480"/>
            <a:ext cx="38404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50" b="1" i="0">
                <a:solidFill>
                  <a:srgbClr val="3A3A3A"/>
                </a:solidFill>
                <a:latin typeface="Calibri"/>
              </a:rPr>
              <a:t>One machine (node)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183879" y="3200400"/>
            <a:ext cx="1691640" cy="219456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8183879" y="3200400"/>
            <a:ext cx="1691640" cy="4572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83879" y="3438144"/>
            <a:ext cx="1691640" cy="219456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183879" y="3200400"/>
            <a:ext cx="16916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rank 0</a:t>
            </a:r>
          </a:p>
        </p:txBody>
      </p:sp>
      <p:sp>
        <p:nvSpPr>
          <p:cNvPr id="11" name="Oval 10"/>
          <p:cNvSpPr/>
          <p:nvPr/>
        </p:nvSpPr>
        <p:spPr>
          <a:xfrm>
            <a:off x="8595359" y="464515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8567928" y="454456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9121139" y="464515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9093707" y="454456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10012680" y="3200400"/>
            <a:ext cx="1691640" cy="219456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10012680" y="3200400"/>
            <a:ext cx="1691640" cy="457200"/>
          </a:xfrm>
          <a:prstGeom prst="roundRect">
            <a:avLst>
              <a:gd name="adj" fmla="val 6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0012680" y="3438144"/>
            <a:ext cx="1691640" cy="219456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12680" y="3200400"/>
            <a:ext cx="16916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rank 1</a:t>
            </a:r>
          </a:p>
        </p:txBody>
      </p:sp>
      <p:sp>
        <p:nvSpPr>
          <p:cNvPr id="19" name="Oval 18"/>
          <p:cNvSpPr/>
          <p:nvPr/>
        </p:nvSpPr>
        <p:spPr>
          <a:xfrm>
            <a:off x="10424159" y="464515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10396728" y="454456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0949939" y="464515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10922507" y="454456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286000" y="5312664"/>
            <a:ext cx="64008" cy="713232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487168" y="5257800"/>
            <a:ext cx="9198864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1150" b="1" i="1">
                <a:solidFill>
                  <a:srgbClr val="C45E12"/>
                </a:solidFill>
                <a:latin typeface="Calibri"/>
              </a:rPr>
              <a:t>From the competition floor:  </a:t>
            </a:r>
            <a:r>
              <a:rPr sz="1150" b="0" i="1">
                <a:solidFill>
                  <a:srgbClr val="3A3A3A"/>
                </a:solidFill>
                <a:latin typeface="Calibri"/>
              </a:rPr>
              <a:t>the 'one rank per section' idea (NUMA) is a rabbit hole - the HPL session opens it up. For now: ranks are processes, and placement matters.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Messages: The Runners Between Kitchens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2651760"/>
            <a:ext cx="2286000" cy="173736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2286000" y="2651760"/>
            <a:ext cx="2286000" cy="4572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286000" y="2889504"/>
            <a:ext cx="2286000" cy="219456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86000" y="2651760"/>
            <a:ext cx="22860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Kitchen A</a:t>
            </a:r>
          </a:p>
        </p:txBody>
      </p:sp>
      <p:sp>
        <p:nvSpPr>
          <p:cNvPr id="8" name="Oval 7"/>
          <p:cNvSpPr/>
          <p:nvPr/>
        </p:nvSpPr>
        <p:spPr>
          <a:xfrm>
            <a:off x="2697480" y="363931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2670048" y="353872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3520440" y="363931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493008" y="353872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5486400" y="2651760"/>
            <a:ext cx="2286000" cy="173736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5486400" y="2651760"/>
            <a:ext cx="2286000" cy="457200"/>
          </a:xfrm>
          <a:prstGeom prst="roundRect">
            <a:avLst>
              <a:gd name="adj" fmla="val 6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0" y="2889504"/>
            <a:ext cx="2286000" cy="219456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0" y="2651760"/>
            <a:ext cx="22860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Kitchen B</a:t>
            </a:r>
          </a:p>
        </p:txBody>
      </p:sp>
      <p:sp>
        <p:nvSpPr>
          <p:cNvPr id="16" name="Oval 15"/>
          <p:cNvSpPr/>
          <p:nvPr/>
        </p:nvSpPr>
        <p:spPr>
          <a:xfrm>
            <a:off x="5897880" y="363931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5870448" y="353872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720840" y="363931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6693408" y="353872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0" name="Connector 19"/>
          <p:cNvCxnSpPr/>
          <p:nvPr/>
        </p:nvCxnSpPr>
        <p:spPr>
          <a:xfrm>
            <a:off x="4617720" y="3474720"/>
            <a:ext cx="822960" cy="0"/>
          </a:xfrm>
          <a:prstGeom prst="line">
            <a:avLst/>
          </a:prstGeom>
          <a:ln w="25400">
            <a:solidFill>
              <a:srgbClr val="E2711D"/>
            </a:solidFill>
            <a:prstDash val="dash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4919472" y="3364991"/>
            <a:ext cx="237744" cy="201168"/>
          </a:xfrm>
          <a:prstGeom prst="roundRect">
            <a:avLst>
              <a:gd name="adj" fmla="val 12000"/>
            </a:avLst>
          </a:prstGeom>
          <a:solidFill>
            <a:srgbClr val="FFF6E8"/>
          </a:solidFill>
          <a:ln w="12700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434840"/>
            <a:ext cx="54864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3A3A3A"/>
                </a:solidFill>
                <a:latin typeface="Calibri"/>
              </a:rPr>
              <a:t>Point-to-point: </a:t>
            </a:r>
            <a:r>
              <a:rPr sz="1250" b="0" i="0">
                <a:solidFill>
                  <a:srgbClr val="555555"/>
                </a:solidFill>
                <a:latin typeface="Calibri"/>
              </a:rPr>
              <a:t>one runner, one kitchen to another  (send / receive).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778240" y="2651760"/>
            <a:ext cx="2103120" cy="146304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8A8A8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8778240" y="2651760"/>
            <a:ext cx="2103120" cy="457200"/>
          </a:xfrm>
          <a:prstGeom prst="roundRect">
            <a:avLst>
              <a:gd name="adj" fmla="val 6000"/>
            </a:avLst>
          </a:prstGeom>
          <a:solidFill>
            <a:srgbClr val="8A8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778240" y="2889504"/>
            <a:ext cx="2103120" cy="219456"/>
          </a:xfrm>
          <a:prstGeom prst="rect">
            <a:avLst/>
          </a:prstGeom>
          <a:solidFill>
            <a:srgbClr val="8A8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778240" y="2651760"/>
            <a:ext cx="210312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everyone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778240" y="3017520"/>
            <a:ext cx="2103120" cy="7315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C45E12"/>
                </a:solidFill>
                <a:latin typeface="Calibri"/>
              </a:rPr>
              <a:t>broadcast</a:t>
            </a:r>
          </a:p>
          <a:p>
            <a:pPr algn="ctr"/>
            <a:r>
              <a:rPr sz="1000" b="0" i="0">
                <a:solidFill>
                  <a:srgbClr val="555555"/>
                </a:solidFill>
                <a:latin typeface="Calibri"/>
              </a:rPr>
              <a:t>tell all kitchens at once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4434840"/>
            <a:ext cx="35661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3000"/>
              </a:lnSpc>
            </a:pPr>
            <a:r>
              <a:rPr sz="1300" b="1" i="0">
                <a:solidFill>
                  <a:srgbClr val="3A3A3A"/>
                </a:solidFill>
                <a:latin typeface="Calibri"/>
              </a:rPr>
              <a:t>Collectives: </a:t>
            </a:r>
            <a:r>
              <a:rPr sz="1250" b="0" i="0">
                <a:solidFill>
                  <a:srgbClr val="555555"/>
                </a:solidFill>
                <a:latin typeface="Calibri"/>
              </a:rPr>
              <a:t>tell everyone (broadcast) or gather from everyone (reduce).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286000" y="5312664"/>
            <a:ext cx="64008" cy="713232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487168" y="5257800"/>
            <a:ext cx="9198864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1150" b="1" i="1">
                <a:solidFill>
                  <a:srgbClr val="C45E12"/>
                </a:solidFill>
                <a:latin typeface="Calibri"/>
              </a:rPr>
              <a:t>From the competition floor:  </a:t>
            </a:r>
            <a:r>
              <a:rPr sz="1150" b="0" i="1">
                <a:solidFill>
                  <a:srgbClr val="3A3A3A"/>
                </a:solidFill>
                <a:latin typeface="Calibri"/>
              </a:rPr>
              <a:t>every runner costs time. The whole game across nodes is doing useful cooking between messages - not waiting on runners.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A Taste of MPI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23160"/>
            <a:ext cx="94183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Each rank gets a slice of the onions, cooks it, then they combine results.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3108960"/>
            <a:ext cx="6492240" cy="2240280"/>
          </a:xfrm>
          <a:prstGeom prst="roundRect">
            <a:avLst>
              <a:gd name="adj" fmla="val 4000"/>
            </a:avLst>
          </a:prstGeom>
          <a:solidFill>
            <a:srgbClr val="212121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487168" y="3291840"/>
            <a:ext cx="128016" cy="128016"/>
          </a:xfrm>
          <a:prstGeom prst="ellipse">
            <a:avLst/>
          </a:prstGeom>
          <a:solidFill>
            <a:srgbClr val="FF5F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2724912" y="3291840"/>
            <a:ext cx="128016" cy="128016"/>
          </a:xfrm>
          <a:prstGeom prst="ellipse">
            <a:avLst/>
          </a:prstGeom>
          <a:solidFill>
            <a:srgbClr val="FFBD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962656" y="3291840"/>
            <a:ext cx="128016" cy="128016"/>
          </a:xfrm>
          <a:prstGeom prst="ellipse">
            <a:avLst/>
          </a:prstGeom>
          <a:solidFill>
            <a:srgbClr val="27C9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42032" y="3566160"/>
            <a:ext cx="6035040" cy="167335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250" b="1" i="0">
                <a:solidFill>
                  <a:srgbClr val="7EC699"/>
                </a:solidFill>
                <a:latin typeface="Consolas"/>
              </a:rPr>
              <a:t>$ </a:t>
            </a:r>
            <a:r>
              <a:rPr sz="1350" b="0" i="0">
                <a:solidFill>
                  <a:srgbClr val="E2E2E2"/>
                </a:solidFill>
                <a:latin typeface="Consolas"/>
              </a:rPr>
              <a:t>mpirun -np 4 ./chop_onions</a:t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500" b="0" i="0">
                <a:solidFill>
                  <a:srgbClr val="E2E2E2"/>
                </a:solidFill>
                <a:latin typeface="Consolas"/>
              </a:rPr>
              <a:t/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250" b="0" i="0">
                <a:solidFill>
                  <a:srgbClr val="6FB3D6"/>
                </a:solidFill>
                <a:latin typeface="Consolas"/>
              </a:rPr>
              <a:t>rank 0: onions    0 - 2499</a:t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250" b="0" i="0">
                <a:solidFill>
                  <a:srgbClr val="6FB3D6"/>
                </a:solidFill>
                <a:latin typeface="Consolas"/>
              </a:rPr>
              <a:t>rank 1: onions 2500 - 4999</a:t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250" b="0" i="0">
                <a:solidFill>
                  <a:srgbClr val="6FB3D6"/>
                </a:solidFill>
                <a:latin typeface="Consolas"/>
              </a:rPr>
              <a:t>rank 2: onions 5000 - 7499</a:t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250" b="0" i="0">
                <a:solidFill>
                  <a:srgbClr val="6FB3D6"/>
                </a:solidFill>
                <a:latin typeface="Consolas"/>
              </a:rPr>
              <a:t>rank 3: onions 7500 - 9999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52560" y="3200400"/>
            <a:ext cx="2743200" cy="2103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300" b="1" i="0">
                <a:solidFill>
                  <a:srgbClr val="3A3A3A"/>
                </a:solidFill>
                <a:latin typeface="Calibri"/>
              </a:rPr>
              <a:t>4 kitchens, 4 ranks  -  each owns its slice.</a:t>
            </a:r>
          </a:p>
          <a:p>
            <a:pPr algn="l">
              <a:lnSpc>
                <a:spcPct val="108000"/>
              </a:lnSpc>
            </a:pPr>
            <a:r>
              <a:rPr sz="1200" b="0" i="0">
                <a:solidFill>
                  <a:srgbClr val="555555"/>
                </a:solidFill>
                <a:latin typeface="Calibri"/>
              </a:rPr>
              <a:t>They message each other to share edges and totals.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5669280"/>
            <a:ext cx="94183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0" i="1">
                <a:solidFill>
                  <a:srgbClr val="8A8A8A"/>
                </a:solidFill>
                <a:latin typeface="Calibri"/>
              </a:rPr>
              <a:t>You'll compile and launch real MPI code in the compilation &amp; HPL sessions.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Threads vs Ranks, Side by Side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2468880"/>
            <a:ext cx="4114800" cy="182880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2286000" y="2468880"/>
            <a:ext cx="4114800" cy="4572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286000" y="2706624"/>
            <a:ext cx="4114800" cy="219456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86000" y="2468880"/>
            <a:ext cx="41148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Threads: one kitchen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42032" y="3456432"/>
            <a:ext cx="3602736" cy="475488"/>
          </a:xfrm>
          <a:prstGeom prst="roundRect">
            <a:avLst>
              <a:gd name="adj" fmla="val 12000"/>
            </a:avLst>
          </a:prstGeom>
          <a:solidFill>
            <a:srgbClr val="ECE0CF"/>
          </a:solidFill>
          <a:ln w="12700">
            <a:solidFill>
              <a:srgbClr val="D8C4A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42032" y="3456432"/>
            <a:ext cx="3602736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50" b="0" i="1">
                <a:solidFill>
                  <a:srgbClr val="86633E"/>
                </a:solidFill>
                <a:latin typeface="Calibri"/>
              </a:rPr>
              <a:t>shared fridge</a:t>
            </a:r>
          </a:p>
        </p:txBody>
      </p:sp>
      <p:sp>
        <p:nvSpPr>
          <p:cNvPr id="10" name="Oval 9"/>
          <p:cNvSpPr/>
          <p:nvPr/>
        </p:nvSpPr>
        <p:spPr>
          <a:xfrm>
            <a:off x="2697480" y="297180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670048" y="287121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566160" y="297180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3538728" y="287121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4434840" y="297180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407407" y="287121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303520" y="297180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5276088" y="287121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7315200" y="2468880"/>
            <a:ext cx="1920240" cy="182880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315200" y="2468880"/>
            <a:ext cx="1920240" cy="457200"/>
          </a:xfrm>
          <a:prstGeom prst="roundRect">
            <a:avLst>
              <a:gd name="adj" fmla="val 6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15200" y="2706624"/>
            <a:ext cx="1920240" cy="219456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2468880"/>
            <a:ext cx="19202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rank 0</a:t>
            </a:r>
          </a:p>
        </p:txBody>
      </p:sp>
      <p:sp>
        <p:nvSpPr>
          <p:cNvPr id="22" name="Oval 21"/>
          <p:cNvSpPr/>
          <p:nvPr/>
        </p:nvSpPr>
        <p:spPr>
          <a:xfrm>
            <a:off x="7726679" y="354787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699248" y="344728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8366759" y="354787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8339327" y="344728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9509760" y="2468880"/>
            <a:ext cx="1920240" cy="182880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9509760" y="2468880"/>
            <a:ext cx="1920240" cy="457200"/>
          </a:xfrm>
          <a:prstGeom prst="roundRect">
            <a:avLst>
              <a:gd name="adj" fmla="val 6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509760" y="2706624"/>
            <a:ext cx="1920240" cy="219456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509760" y="2468880"/>
            <a:ext cx="19202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rank 1</a:t>
            </a:r>
          </a:p>
        </p:txBody>
      </p:sp>
      <p:sp>
        <p:nvSpPr>
          <p:cNvPr id="30" name="Oval 29"/>
          <p:cNvSpPr/>
          <p:nvPr/>
        </p:nvSpPr>
        <p:spPr>
          <a:xfrm>
            <a:off x="9921240" y="354787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9893808" y="344728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10561319" y="354787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10533888" y="344728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34" name="Connector 33"/>
          <p:cNvCxnSpPr/>
          <p:nvPr/>
        </p:nvCxnSpPr>
        <p:spPr>
          <a:xfrm>
            <a:off x="9281160" y="3291840"/>
            <a:ext cx="182880" cy="0"/>
          </a:xfrm>
          <a:prstGeom prst="line">
            <a:avLst/>
          </a:prstGeom>
          <a:ln w="25400">
            <a:solidFill>
              <a:srgbClr val="E2711D"/>
            </a:solidFill>
            <a:prstDash val="dash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9262872" y="3182112"/>
            <a:ext cx="237744" cy="201168"/>
          </a:xfrm>
          <a:prstGeom prst="roundRect">
            <a:avLst>
              <a:gd name="adj" fmla="val 12000"/>
            </a:avLst>
          </a:prstGeom>
          <a:solidFill>
            <a:srgbClr val="FFF6E8"/>
          </a:solidFill>
          <a:ln w="12700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315200" y="2157984"/>
            <a:ext cx="4114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50" b="1" i="0">
                <a:solidFill>
                  <a:srgbClr val="C45E12"/>
                </a:solidFill>
                <a:latin typeface="Calibri"/>
              </a:rPr>
              <a:t>Ranks: many kitchens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6000" y="2157984"/>
            <a:ext cx="4114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00" b="0" i="0">
                <a:solidFill>
                  <a:srgbClr val="156082"/>
                </a:solidFill>
                <a:latin typeface="Calibri"/>
              </a:rPr>
              <a:t/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86000" y="45262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alibri"/>
              </a:rPr>
              <a:t/>
            </a:r>
          </a:p>
        </p:txBody>
      </p:sp>
      <p:sp>
        <p:nvSpPr>
          <p:cNvPr id="39" name="Rectangle 38"/>
          <p:cNvSpPr/>
          <p:nvPr/>
        </p:nvSpPr>
        <p:spPr>
          <a:xfrm>
            <a:off x="2286000" y="4572000"/>
            <a:ext cx="9509760" cy="384048"/>
          </a:xfrm>
          <a:prstGeom prst="rect">
            <a:avLst/>
          </a:prstGeom>
          <a:solidFill>
            <a:srgbClr val="F4F4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377440" y="4572000"/>
            <a:ext cx="237744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3A3A3A"/>
                </a:solidFill>
                <a:latin typeface="Calibri"/>
              </a:rPr>
              <a:t>Memory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846320" y="4572000"/>
            <a:ext cx="338328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156082"/>
                </a:solidFill>
                <a:latin typeface="Calibri"/>
              </a:rPr>
              <a:t>shared fridge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21040" y="4572000"/>
            <a:ext cx="338328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C45E12"/>
                </a:solidFill>
                <a:latin typeface="Calibri"/>
              </a:rPr>
              <a:t>separate fridges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286000" y="4992624"/>
            <a:ext cx="9509760" cy="384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2377440" y="4992624"/>
            <a:ext cx="237744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3A3A3A"/>
                </a:solidFill>
                <a:latin typeface="Calibri"/>
              </a:rPr>
              <a:t>Coordinate by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846320" y="4992624"/>
            <a:ext cx="338328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156082"/>
                </a:solidFill>
                <a:latin typeface="Calibri"/>
              </a:rPr>
              <a:t>talking across counter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321040" y="4992624"/>
            <a:ext cx="338328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C45E12"/>
                </a:solidFill>
                <a:latin typeface="Calibri"/>
              </a:rPr>
              <a:t>sending runners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286000" y="5413248"/>
            <a:ext cx="9509760" cy="384048"/>
          </a:xfrm>
          <a:prstGeom prst="rect">
            <a:avLst/>
          </a:prstGeom>
          <a:solidFill>
            <a:srgbClr val="F4F4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377440" y="5413248"/>
            <a:ext cx="237744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3A3A3A"/>
                </a:solidFill>
                <a:latin typeface="Calibri"/>
              </a:rPr>
              <a:t>Scope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846320" y="5413248"/>
            <a:ext cx="338328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156082"/>
                </a:solidFill>
                <a:latin typeface="Calibri"/>
              </a:rPr>
              <a:t>within one node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321040" y="5413248"/>
            <a:ext cx="338328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C45E12"/>
                </a:solidFill>
                <a:latin typeface="Calibri"/>
              </a:rPr>
              <a:t>across many nodes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286000" y="5833872"/>
            <a:ext cx="9509760" cy="384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2377440" y="5833872"/>
            <a:ext cx="237744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3A3A3A"/>
                </a:solidFill>
                <a:latin typeface="Calibri"/>
              </a:rPr>
              <a:t>You write it with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46320" y="5833872"/>
            <a:ext cx="338328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156082"/>
                </a:solidFill>
                <a:latin typeface="Calibri"/>
              </a:rPr>
              <a:t>OpenMP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321040" y="5833872"/>
            <a:ext cx="3383280" cy="3840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C45E12"/>
                </a:solidFill>
                <a:latin typeface="Calibri"/>
              </a:rPr>
              <a:t>MPI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When Parallel Works Beautifully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514600"/>
            <a:ext cx="5212080" cy="2103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Aft>
                <a:spcPts val="1200"/>
              </a:spcAft>
            </a:pPr>
            <a:r>
              <a:rPr sz="1600" b="0" i="0">
                <a:solidFill>
                  <a:srgbClr val="555555"/>
                </a:solidFill>
                <a:latin typeface="Calibri"/>
              </a:rPr>
              <a:t>If every onion is </a:t>
            </a:r>
            <a:r>
              <a:rPr sz="1600" b="1" i="0">
                <a:solidFill>
                  <a:srgbClr val="1E7A33"/>
                </a:solidFill>
                <a:latin typeface="Calibri"/>
              </a:rPr>
              <a:t>independent</a:t>
            </a:r>
            <a:r>
              <a:rPr sz="1600" b="0" i="0">
                <a:solidFill>
                  <a:srgbClr val="555555"/>
                </a:solidFill>
                <a:latin typeface="Calibri"/>
              </a:rPr>
              <a:t>, just hand them out.</a:t>
            </a:r>
          </a:p>
          <a:p>
            <a:pPr algn="l">
              <a:lnSpc>
                <a:spcPct val="110000"/>
              </a:lnSpc>
              <a:spcAft>
                <a:spcPts val="1200"/>
              </a:spcAft>
            </a:pPr>
            <a:r>
              <a:rPr sz="1500" b="0" i="0">
                <a:solidFill>
                  <a:srgbClr val="3A3A3A"/>
                </a:solidFill>
                <a:latin typeface="Calibri"/>
              </a:rPr>
              <a:t>No cook waits on another. No runners needed.</a:t>
            </a:r>
          </a:p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1E7A33"/>
                </a:solidFill>
                <a:latin typeface="Calibri"/>
              </a:rPr>
              <a:t>10 cooks  ≈  10x faster.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5029200"/>
            <a:ext cx="52120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 i="1">
                <a:solidFill>
                  <a:srgbClr val="3A3A3A"/>
                </a:solidFill>
                <a:latin typeface="Calibri"/>
              </a:rPr>
              <a:t>We call this "embarrassingly parallel" - the easy, happy case.</a:t>
            </a:r>
          </a:p>
        </p:txBody>
      </p:sp>
      <p:sp>
        <p:nvSpPr>
          <p:cNvPr id="6" name="Oval 5"/>
          <p:cNvSpPr/>
          <p:nvPr/>
        </p:nvSpPr>
        <p:spPr>
          <a:xfrm>
            <a:off x="8229600" y="3108960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8549640" y="3108960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869680" y="3108960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8321040" y="2916936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8641080" y="2916936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8961119" y="2916936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8229600" y="2724912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8549640" y="2724912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869680" y="2724912"/>
            <a:ext cx="274320" cy="274320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5" name="Connector 14"/>
          <p:cNvCxnSpPr/>
          <p:nvPr/>
        </p:nvCxnSpPr>
        <p:spPr>
          <a:xfrm flipV="1">
            <a:off x="9052560" y="2743200"/>
            <a:ext cx="640080" cy="365760"/>
          </a:xfrm>
          <a:prstGeom prst="line">
            <a:avLst/>
          </a:prstGeom>
          <a:ln w="22860">
            <a:solidFill>
              <a:srgbClr val="1E7A33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9052560" y="3108960"/>
            <a:ext cx="640080" cy="182880"/>
          </a:xfrm>
          <a:prstGeom prst="line">
            <a:avLst/>
          </a:prstGeom>
          <a:ln w="22860">
            <a:solidFill>
              <a:srgbClr val="1E7A33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9052560" y="3108960"/>
            <a:ext cx="640080" cy="731520"/>
          </a:xfrm>
          <a:prstGeom prst="line">
            <a:avLst/>
          </a:prstGeom>
          <a:ln w="22860">
            <a:solidFill>
              <a:srgbClr val="1E7A33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9052560" y="3108960"/>
            <a:ext cx="640080" cy="1280160"/>
          </a:xfrm>
          <a:prstGeom prst="line">
            <a:avLst/>
          </a:prstGeom>
          <a:ln w="22860">
            <a:solidFill>
              <a:srgbClr val="1E7A33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9052560" y="3108960"/>
            <a:ext cx="640080" cy="1828800"/>
          </a:xfrm>
          <a:prstGeom prst="line">
            <a:avLst/>
          </a:prstGeom>
          <a:ln w="22860">
            <a:solidFill>
              <a:srgbClr val="1E7A33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0058400" y="272491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10030968" y="262432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058400" y="329184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10030968" y="319125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0058400" y="3858768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10030968" y="3758183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10058400" y="4425696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10030968" y="4325112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0058400" y="4992624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10030968" y="4892040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Trap 1: Too Much Talking</a:t>
            </a:r>
          </a:p>
        </p:txBody>
      </p:sp>
      <p:pic>
        <p:nvPicPr>
          <p:cNvPr id="4" name="Picture 3" descr="commcompu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4560" y="2240280"/>
            <a:ext cx="6035040" cy="35068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12480" y="2468880"/>
            <a:ext cx="3383280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300" b="0" i="0">
                <a:solidFill>
                  <a:srgbClr val="555555"/>
                </a:solidFill>
                <a:latin typeface="Calibri"/>
              </a:rPr>
              <a:t>Add kitchens and cooking time drops  -  but </a:t>
            </a:r>
            <a:r>
              <a:rPr sz="1300" b="1" i="0">
                <a:solidFill>
                  <a:srgbClr val="E2711D"/>
                </a:solidFill>
                <a:latin typeface="Calibri"/>
              </a:rPr>
              <a:t>talking grows.</a:t>
            </a:r>
          </a:p>
          <a:p>
            <a:pPr algn="l">
              <a:lnSpc>
                <a:spcPct val="108000"/>
              </a:lnSpc>
            </a:pPr>
            <a:r>
              <a:rPr sz="1300" b="0" i="0">
                <a:solidFill>
                  <a:srgbClr val="555555"/>
                </a:solidFill>
                <a:latin typeface="Calibri"/>
              </a:rPr>
              <a:t>Past the sweet spot, more kitchens make the meal </a:t>
            </a:r>
            <a:r>
              <a:rPr sz="1300" b="1" i="0">
                <a:solidFill>
                  <a:srgbClr val="3A3A3A"/>
                </a:solidFill>
                <a:latin typeface="Calibri"/>
              </a:rPr>
              <a:t>slower.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5724144"/>
            <a:ext cx="64008" cy="667512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487168" y="5669280"/>
            <a:ext cx="9290304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1150" b="1" i="1">
                <a:solidFill>
                  <a:srgbClr val="C45E12"/>
                </a:solidFill>
                <a:latin typeface="Calibri"/>
              </a:rPr>
              <a:t>From the competition floor:  </a:t>
            </a:r>
            <a:r>
              <a:rPr sz="1150" b="0" i="1">
                <a:solidFill>
                  <a:srgbClr val="3A3A3A"/>
                </a:solidFill>
                <a:latin typeface="Calibri"/>
              </a:rPr>
              <a:t>on a slow 1GbE network in my HPL work, talking dominated - fewer, bigger messages and fewer ranks won. The network decides the sweet spot.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Trap 2: The Recipe's Bottleneck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12480" y="2468880"/>
            <a:ext cx="3383280" cy="3108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300" b="0" i="0">
                <a:solidFill>
                  <a:srgbClr val="555555"/>
                </a:solidFill>
                <a:latin typeface="Calibri"/>
              </a:rPr>
              <a:t>Some steps must be done by </a:t>
            </a:r>
            <a:r>
              <a:rPr sz="1300" b="1" i="0">
                <a:solidFill>
                  <a:srgbClr val="3A3A3A"/>
                </a:solidFill>
                <a:latin typeface="Calibri"/>
              </a:rPr>
              <a:t>one cook</a:t>
            </a:r>
            <a:r>
              <a:rPr sz="1300" b="0" i="0">
                <a:solidFill>
                  <a:srgbClr val="555555"/>
                </a:solidFill>
                <a:latin typeface="Calibri"/>
              </a:rPr>
              <a:t>:  mix before you bake; one oven.</a:t>
            </a:r>
          </a:p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300" b="0" i="0">
                <a:solidFill>
                  <a:srgbClr val="555555"/>
                </a:solidFill>
                <a:latin typeface="Calibri"/>
              </a:rPr>
              <a:t>That serial part caps your speed-up  -  no matter how many cooks.</a:t>
            </a:r>
          </a:p>
          <a:p>
            <a:pPr algn="l">
              <a:lnSpc>
                <a:spcPct val="108000"/>
              </a:lnSpc>
            </a:pPr>
            <a:r>
              <a:rPr sz="1300" b="1" i="0">
                <a:solidFill>
                  <a:srgbClr val="C45E12"/>
                </a:solidFill>
                <a:latin typeface="Calibri"/>
              </a:rPr>
              <a:t>If 10% is serial, 100 cooks give only ~9x  -  never 100x.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5806440"/>
            <a:ext cx="6035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50" b="1" i="1">
                <a:solidFill>
                  <a:srgbClr val="3A3A3A"/>
                </a:solidFill>
                <a:latin typeface="Calibri"/>
              </a:rPr>
              <a:t>Amdahl's Law: find the serial step  -  and shrink it.</a:t>
            </a:r>
          </a:p>
        </p:txBody>
      </p:sp>
      <p:pic>
        <p:nvPicPr>
          <p:cNvPr id="7" name="Picture 6" descr="amdahl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560" y="2286000"/>
            <a:ext cx="6035040" cy="350684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The Pro Move: Use Both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68880"/>
            <a:ext cx="941832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555555"/>
                </a:solidFill>
                <a:latin typeface="Calibri"/>
              </a:rPr>
              <a:t>Many cooks in each of a few kitchens  =  </a:t>
            </a:r>
            <a:r>
              <a:rPr sz="1500" b="1" i="0">
                <a:solidFill>
                  <a:srgbClr val="3A3A3A"/>
                </a:solidFill>
                <a:latin typeface="Calibri"/>
              </a:rPr>
              <a:t>threads inside nodes  +  MPI across nodes  (hybrid).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17520" y="3108960"/>
            <a:ext cx="3108960" cy="228600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3017520" y="3108960"/>
            <a:ext cx="3108960" cy="4572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017520" y="3346704"/>
            <a:ext cx="3108960" cy="219456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017520" y="3108960"/>
            <a:ext cx="31089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Kitchen 1  (1 rank)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73552" y="4553712"/>
            <a:ext cx="2596896" cy="475488"/>
          </a:xfrm>
          <a:prstGeom prst="roundRect">
            <a:avLst>
              <a:gd name="adj" fmla="val 12000"/>
            </a:avLst>
          </a:prstGeom>
          <a:solidFill>
            <a:srgbClr val="ECE0CF"/>
          </a:solidFill>
          <a:ln w="12700">
            <a:solidFill>
              <a:srgbClr val="D8C4A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73552" y="4553712"/>
            <a:ext cx="2596896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50" b="0" i="1">
                <a:solidFill>
                  <a:srgbClr val="86633E"/>
                </a:solidFill>
                <a:latin typeface="Calibri"/>
              </a:rPr>
              <a:t>shared fridge</a:t>
            </a:r>
          </a:p>
        </p:txBody>
      </p:sp>
      <p:sp>
        <p:nvSpPr>
          <p:cNvPr id="11" name="Oval 10"/>
          <p:cNvSpPr/>
          <p:nvPr/>
        </p:nvSpPr>
        <p:spPr>
          <a:xfrm>
            <a:off x="3429000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340156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922776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895344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4416552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4389120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4910328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4882896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04104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5376672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858000" y="3108960"/>
            <a:ext cx="3108960" cy="228600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6858000" y="3108960"/>
            <a:ext cx="3108960" cy="457200"/>
          </a:xfrm>
          <a:prstGeom prst="roundRect">
            <a:avLst>
              <a:gd name="adj" fmla="val 6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858000" y="3346704"/>
            <a:ext cx="3108960" cy="219456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0" y="3108960"/>
            <a:ext cx="31089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Kitchen 2  (1 rank)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114032" y="4553712"/>
            <a:ext cx="2596896" cy="475488"/>
          </a:xfrm>
          <a:prstGeom prst="roundRect">
            <a:avLst>
              <a:gd name="adj" fmla="val 12000"/>
            </a:avLst>
          </a:prstGeom>
          <a:solidFill>
            <a:srgbClr val="ECE0CF"/>
          </a:solidFill>
          <a:ln w="12700">
            <a:solidFill>
              <a:srgbClr val="D8C4A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114032" y="4553712"/>
            <a:ext cx="2596896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50" b="0" i="1">
                <a:solidFill>
                  <a:srgbClr val="86633E"/>
                </a:solidFill>
                <a:latin typeface="Calibri"/>
              </a:rPr>
              <a:t>shared fridge</a:t>
            </a:r>
          </a:p>
        </p:txBody>
      </p:sp>
      <p:sp>
        <p:nvSpPr>
          <p:cNvPr id="27" name="Oval 26"/>
          <p:cNvSpPr/>
          <p:nvPr/>
        </p:nvSpPr>
        <p:spPr>
          <a:xfrm>
            <a:off x="7269480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7242048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7763256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7735824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8257032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8229600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Oval 32"/>
          <p:cNvSpPr/>
          <p:nvPr/>
        </p:nvSpPr>
        <p:spPr>
          <a:xfrm>
            <a:off x="8750808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8723376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9244584" y="406908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9217152" y="396849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37" name="Connector 36"/>
          <p:cNvCxnSpPr/>
          <p:nvPr/>
        </p:nvCxnSpPr>
        <p:spPr>
          <a:xfrm>
            <a:off x="6172200" y="4114800"/>
            <a:ext cx="640080" cy="0"/>
          </a:xfrm>
          <a:prstGeom prst="line">
            <a:avLst/>
          </a:prstGeom>
          <a:ln w="25400">
            <a:solidFill>
              <a:srgbClr val="E2711D"/>
            </a:solidFill>
            <a:prstDash val="dash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82512" y="4005072"/>
            <a:ext cx="237744" cy="201168"/>
          </a:xfrm>
          <a:prstGeom prst="roundRect">
            <a:avLst>
              <a:gd name="adj" fmla="val 12000"/>
            </a:avLst>
          </a:prstGeom>
          <a:solidFill>
            <a:srgbClr val="FFF6E8"/>
          </a:solidFill>
          <a:ln w="12700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286000" y="5577840"/>
            <a:ext cx="94183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 i="0">
                <a:solidFill>
                  <a:srgbClr val="3A3A3A"/>
                </a:solidFill>
                <a:latin typeface="Calibri"/>
              </a:rPr>
              <a:t>Fewer kitchens  =  fewer runners, but each kitchen fully staffed. </a:t>
            </a:r>
            <a:r>
              <a:rPr sz="1300" b="1" i="0">
                <a:solidFill>
                  <a:srgbClr val="1E7A33"/>
                </a:solidFill>
                <a:latin typeface="Calibri"/>
              </a:rPr>
              <a:t>Often the winning setup.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286000" y="6044183"/>
            <a:ext cx="64008" cy="301752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487168" y="5989320"/>
            <a:ext cx="9198864" cy="4114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1150" b="1" i="1">
                <a:solidFill>
                  <a:srgbClr val="C45E12"/>
                </a:solidFill>
                <a:latin typeface="Calibri"/>
              </a:rPr>
              <a:t>From the competition floor:  </a:t>
            </a:r>
            <a:r>
              <a:rPr sz="1150" b="0" i="1">
                <a:solidFill>
                  <a:srgbClr val="3A3A3A"/>
                </a:solidFill>
                <a:latin typeface="Calibri"/>
              </a:rPr>
              <a:t>this hybrid approach is exactly what the HPL session will demonstrate live.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You're Cooking in a Rented Kitchen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23160"/>
            <a:ext cx="5029200" cy="3108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500" b="0" i="0">
                <a:solidFill>
                  <a:srgbClr val="555555"/>
                </a:solidFill>
                <a:latin typeface="Calibri"/>
              </a:rPr>
              <a:t>On Sebowa / OpenStack you get a </a:t>
            </a:r>
            <a:r>
              <a:rPr sz="1500" b="1" i="0">
                <a:solidFill>
                  <a:srgbClr val="E2711D"/>
                </a:solidFill>
                <a:latin typeface="Calibri"/>
              </a:rPr>
              <a:t>virtual machine.</a:t>
            </a:r>
          </a:p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400" b="0" i="0">
                <a:solidFill>
                  <a:srgbClr val="555555"/>
                </a:solidFill>
                <a:latin typeface="Calibri"/>
              </a:rPr>
              <a:t>Your 'cooks' are </a:t>
            </a:r>
            <a:r>
              <a:rPr sz="1400" b="1" i="0">
                <a:solidFill>
                  <a:srgbClr val="3A3A3A"/>
                </a:solidFill>
                <a:latin typeface="Calibri"/>
              </a:rPr>
              <a:t>vCPUs</a:t>
            </a:r>
            <a:r>
              <a:rPr sz="1400" b="0" i="0">
                <a:solidFill>
                  <a:srgbClr val="555555"/>
                </a:solidFill>
                <a:latin typeface="Calibri"/>
              </a:rPr>
              <a:t> the hypervisor hands you - and the real kitchen may be </a:t>
            </a:r>
            <a:r>
              <a:rPr sz="1400" b="1" i="0">
                <a:solidFill>
                  <a:srgbClr val="3A3A3A"/>
                </a:solidFill>
                <a:latin typeface="Calibri"/>
              </a:rPr>
              <a:t>shared with other teams.</a:t>
            </a:r>
          </a:p>
          <a:p>
            <a:pPr algn="l">
              <a:lnSpc>
                <a:spcPct val="108000"/>
              </a:lnSpc>
            </a:pPr>
            <a:r>
              <a:rPr sz="1400" b="0" i="0">
                <a:solidFill>
                  <a:srgbClr val="555555"/>
                </a:solidFill>
                <a:latin typeface="Calibri"/>
              </a:rPr>
              <a:t>So 8 vCPUs ≠ 8 guaranteed dedicated cores, and pinning is fuzzier than on your own cluster.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80960" y="2651760"/>
            <a:ext cx="4114800" cy="2926080"/>
          </a:xfrm>
          <a:prstGeom prst="roundRect">
            <a:avLst>
              <a:gd name="adj" fmla="val 4000"/>
            </a:avLst>
          </a:prstGeom>
          <a:solidFill>
            <a:srgbClr val="E7E7E9"/>
          </a:solidFill>
          <a:ln w="19050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80960" y="2743200"/>
            <a:ext cx="4114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1" i="0">
                <a:solidFill>
                  <a:srgbClr val="3A3A3A"/>
                </a:solidFill>
                <a:latin typeface="Calibri"/>
              </a:rPr>
              <a:t>Physical machine (shared)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909560" y="3154680"/>
            <a:ext cx="3657600" cy="411480"/>
          </a:xfrm>
          <a:prstGeom prst="roundRect">
            <a:avLst>
              <a:gd name="adj" fmla="val 10000"/>
            </a:avLst>
          </a:prstGeom>
          <a:solidFill>
            <a:srgbClr val="5555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3154680"/>
            <a:ext cx="3657600" cy="4114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hypervisor  (shares it out)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55279" y="3703320"/>
            <a:ext cx="1691640" cy="173736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955279" y="3703320"/>
            <a:ext cx="1691640" cy="457200"/>
          </a:xfrm>
          <a:prstGeom prst="roundRect">
            <a:avLst>
              <a:gd name="adj" fmla="val 6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955279" y="3941063"/>
            <a:ext cx="1691640" cy="219456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955279" y="3703320"/>
            <a:ext cx="16916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your VM</a:t>
            </a:r>
          </a:p>
        </p:txBody>
      </p:sp>
      <p:sp>
        <p:nvSpPr>
          <p:cNvPr id="13" name="Oval 12"/>
          <p:cNvSpPr/>
          <p:nvPr/>
        </p:nvSpPr>
        <p:spPr>
          <a:xfrm>
            <a:off x="8366759" y="469087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8339327" y="459028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8892539" y="469087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865107" y="459028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9829800" y="3703320"/>
            <a:ext cx="1691640" cy="173736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8A8A8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9829800" y="3703320"/>
            <a:ext cx="1691640" cy="457200"/>
          </a:xfrm>
          <a:prstGeom prst="roundRect">
            <a:avLst>
              <a:gd name="adj" fmla="val 6000"/>
            </a:avLst>
          </a:prstGeom>
          <a:solidFill>
            <a:srgbClr val="8A8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9829800" y="3941063"/>
            <a:ext cx="1691640" cy="219456"/>
          </a:xfrm>
          <a:prstGeom prst="rect">
            <a:avLst/>
          </a:prstGeom>
          <a:solidFill>
            <a:srgbClr val="8A8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829800" y="3703320"/>
            <a:ext cx="16916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another team</a:t>
            </a:r>
          </a:p>
        </p:txBody>
      </p:sp>
      <p:sp>
        <p:nvSpPr>
          <p:cNvPr id="21" name="Oval 20"/>
          <p:cNvSpPr/>
          <p:nvPr/>
        </p:nvSpPr>
        <p:spPr>
          <a:xfrm>
            <a:off x="10241280" y="469087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10213848" y="459028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0767059" y="469087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10739628" y="459028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286000" y="5715000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50" b="1" i="1">
                <a:solidFill>
                  <a:srgbClr val="C45E12"/>
                </a:solidFill>
                <a:latin typeface="Calibri"/>
              </a:rPr>
              <a:t>Measure, don't assume - benchmark your VM.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Today's Menu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26080" y="2514600"/>
            <a:ext cx="22860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1" i="1">
                <a:solidFill>
                  <a:srgbClr val="C45E12"/>
                </a:solidFill>
                <a:latin typeface="Calibri"/>
              </a:rPr>
              <a:t>Starter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257800" y="2807208"/>
            <a:ext cx="365760" cy="0"/>
          </a:xfrm>
          <a:prstGeom prst="line">
            <a:avLst/>
          </a:prstGeom>
          <a:ln w="12700">
            <a:solidFill>
              <a:srgbClr val="CFCFC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15000" y="2514600"/>
            <a:ext cx="61264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3A3A3A"/>
                </a:solidFill>
                <a:latin typeface="Calibri"/>
              </a:rPr>
              <a:t>The big idea: many hands on one job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6080" y="3264408"/>
            <a:ext cx="22860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1" i="1">
                <a:solidFill>
                  <a:srgbClr val="C45E12"/>
                </a:solidFill>
                <a:latin typeface="Calibri"/>
              </a:rPr>
              <a:t>First course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257800" y="3557015"/>
            <a:ext cx="365760" cy="0"/>
          </a:xfrm>
          <a:prstGeom prst="line">
            <a:avLst/>
          </a:prstGeom>
          <a:ln w="12700">
            <a:solidFill>
              <a:srgbClr val="CFCFC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15000" y="3264408"/>
            <a:ext cx="61264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3A3A3A"/>
                </a:solidFill>
                <a:latin typeface="Calibri"/>
              </a:rPr>
              <a:t>One kitchen, many cooks  -  threads (OpenMP)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6080" y="4014215"/>
            <a:ext cx="22860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1" i="1">
                <a:solidFill>
                  <a:srgbClr val="C45E12"/>
                </a:solidFill>
                <a:latin typeface="Calibri"/>
              </a:rPr>
              <a:t>Main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257800" y="4306824"/>
            <a:ext cx="365760" cy="0"/>
          </a:xfrm>
          <a:prstGeom prst="line">
            <a:avLst/>
          </a:prstGeom>
          <a:ln w="12700">
            <a:solidFill>
              <a:srgbClr val="CFCFC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715000" y="4014215"/>
            <a:ext cx="61264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3A3A3A"/>
                </a:solidFill>
                <a:latin typeface="Calibri"/>
              </a:rPr>
              <a:t>Many kitchens  -  ranks &amp; messages (MPI)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26080" y="4764024"/>
            <a:ext cx="22860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1" i="1">
                <a:solidFill>
                  <a:srgbClr val="C45E12"/>
                </a:solidFill>
                <a:latin typeface="Calibri"/>
              </a:rPr>
              <a:t>The tricky bit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5257800" y="5056632"/>
            <a:ext cx="365760" cy="0"/>
          </a:xfrm>
          <a:prstGeom prst="line">
            <a:avLst/>
          </a:prstGeom>
          <a:ln w="12700">
            <a:solidFill>
              <a:srgbClr val="CFCFC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15000" y="4764024"/>
            <a:ext cx="61264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3A3A3A"/>
                </a:solidFill>
                <a:latin typeface="Calibri"/>
              </a:rPr>
              <a:t>When parallel pays off  -  and when it doesn't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26080" y="5513832"/>
            <a:ext cx="22860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1" i="1">
                <a:solidFill>
                  <a:srgbClr val="C45E12"/>
                </a:solidFill>
                <a:latin typeface="Calibri"/>
              </a:rPr>
              <a:t>Dessert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5257800" y="5806440"/>
            <a:ext cx="365760" cy="0"/>
          </a:xfrm>
          <a:prstGeom prst="line">
            <a:avLst/>
          </a:prstGeom>
          <a:ln w="12700">
            <a:solidFill>
              <a:srgbClr val="CFCFC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15000" y="5513832"/>
            <a:ext cx="61264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50" b="0" i="0">
                <a:solidFill>
                  <a:srgbClr val="3A3A3A"/>
                </a:solidFill>
                <a:latin typeface="Calibri"/>
              </a:rPr>
              <a:t>Combining them, and cooking in a shared kitchen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26080" y="6309360"/>
            <a:ext cx="8778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 i="1">
                <a:solidFill>
                  <a:srgbClr val="8A8A8A"/>
                </a:solidFill>
                <a:latin typeface="Calibri"/>
              </a:rPr>
              <a:t>Served before the HPL benchmarking session, where you'll taste it for real.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Where You'll Actually Turn These Knobs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68880"/>
            <a:ext cx="94183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3A3A3A"/>
                </a:solidFill>
                <a:latin typeface="Calibri"/>
              </a:rPr>
              <a:t>Everything today becomes a dial you tune in benchmarking:</a:t>
            </a:r>
          </a:p>
        </p:txBody>
      </p:sp>
      <p:sp>
        <p:nvSpPr>
          <p:cNvPr id="5" name="Oval 4"/>
          <p:cNvSpPr/>
          <p:nvPr/>
        </p:nvSpPr>
        <p:spPr>
          <a:xfrm>
            <a:off x="2331720" y="3200400"/>
            <a:ext cx="475488" cy="47548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20" y="3163824"/>
            <a:ext cx="365760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Cooks per kitchen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3163824"/>
            <a:ext cx="5120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C45E12"/>
                </a:solidFill>
                <a:latin typeface="Consolas"/>
              </a:rPr>
              <a:t>threads per rank  (OMP_NUM_THREADS)</a:t>
            </a:r>
          </a:p>
        </p:txBody>
      </p:sp>
      <p:sp>
        <p:nvSpPr>
          <p:cNvPr id="8" name="Oval 7"/>
          <p:cNvSpPr/>
          <p:nvPr/>
        </p:nvSpPr>
        <p:spPr>
          <a:xfrm>
            <a:off x="2331720" y="3803904"/>
            <a:ext cx="475488" cy="47548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7520" y="3767328"/>
            <a:ext cx="365760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How many kitchens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3767328"/>
            <a:ext cx="5120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C45E12"/>
                </a:solidFill>
                <a:latin typeface="Consolas"/>
              </a:rPr>
              <a:t>number of ranks  (mpirun -np)</a:t>
            </a:r>
          </a:p>
        </p:txBody>
      </p:sp>
      <p:sp>
        <p:nvSpPr>
          <p:cNvPr id="11" name="Oval 10"/>
          <p:cNvSpPr/>
          <p:nvPr/>
        </p:nvSpPr>
        <p:spPr>
          <a:xfrm>
            <a:off x="2331720" y="4407408"/>
            <a:ext cx="475488" cy="47548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17520" y="4370832"/>
            <a:ext cx="365760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How the runners move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4370832"/>
            <a:ext cx="5120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C45E12"/>
                </a:solidFill>
                <a:latin typeface="Consolas"/>
              </a:rPr>
              <a:t>message pattern &amp; size</a:t>
            </a:r>
          </a:p>
        </p:txBody>
      </p:sp>
      <p:sp>
        <p:nvSpPr>
          <p:cNvPr id="14" name="Oval 13"/>
          <p:cNvSpPr/>
          <p:nvPr/>
        </p:nvSpPr>
        <p:spPr>
          <a:xfrm>
            <a:off x="2331720" y="5010912"/>
            <a:ext cx="475488" cy="47548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17520" y="4974336"/>
            <a:ext cx="365760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Where cooks stand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4974336"/>
            <a:ext cx="5120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C45E12"/>
                </a:solidFill>
                <a:latin typeface="Consolas"/>
              </a:rPr>
              <a:t>binding / placement on the node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286000" y="5669280"/>
            <a:ext cx="9509760" cy="685800"/>
          </a:xfrm>
          <a:prstGeom prst="roundRect">
            <a:avLst>
              <a:gd name="adj" fmla="val 8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468880" y="5669280"/>
            <a:ext cx="91440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C45E12"/>
                </a:solidFill>
                <a:latin typeface="Calibri"/>
              </a:rPr>
              <a:t>Up next  -  HPL Benchmarking:  </a:t>
            </a:r>
            <a:r>
              <a:rPr sz="1300" b="0" i="0">
                <a:solidFill>
                  <a:srgbClr val="3A3A3A"/>
                </a:solidFill>
                <a:latin typeface="Calibri"/>
              </a:rPr>
              <a:t>your HPL presenter will demonstrate these live on a real run.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2600" b="1" i="0">
                <a:solidFill>
                  <a:srgbClr val="FFFFFF"/>
                </a:solidFill>
                <a:latin typeface="Calibri"/>
              </a:rPr>
              <a:t>Ranks vs Threads, Properly Defined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212848"/>
            <a:ext cx="9418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0" i="0">
                <a:solidFill>
                  <a:srgbClr val="3A3A3A"/>
                </a:solidFill>
                <a:latin typeface="Calibri"/>
              </a:rPr>
              <a:t>Two different kinds of worker </a:t>
            </a:r>
            <a:r>
              <a:rPr sz="1500" b="0" i="0">
                <a:solidFill>
                  <a:srgbClr val="3A3A3A"/>
                </a:solidFill>
                <a:latin typeface="Calibri"/>
              </a:rPr>
              <a:t>— and the whole difference is </a:t>
            </a:r>
            <a:r>
              <a:rPr sz="1500" b="1" i="0">
                <a:solidFill>
                  <a:srgbClr val="3A3A3A"/>
                </a:solidFill>
                <a:latin typeface="Calibri"/>
              </a:rPr>
              <a:t>memory.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2743200"/>
            <a:ext cx="4434840" cy="566928"/>
          </a:xfrm>
          <a:prstGeom prst="roundRect">
            <a:avLst>
              <a:gd name="adj" fmla="val 10000"/>
            </a:avLst>
          </a:prstGeom>
          <a:noFill/>
          <a:ln w="19050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514600" y="2825496"/>
            <a:ext cx="4023360" cy="4114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800" b="1" i="0">
                <a:solidFill>
                  <a:srgbClr val="C45E12"/>
                </a:solidFill>
                <a:latin typeface="Calibri"/>
              </a:rPr>
              <a:t>AN MPI RANK</a:t>
            </a:r>
            <a:r>
              <a:rPr sz="1200" b="0" i="0">
                <a:solidFill>
                  <a:srgbClr val="8A8A8A"/>
                </a:solidFill>
                <a:latin typeface="Calibri"/>
              </a:rPr>
              <a:t>   =  one kitchen’s crew (a process)</a:t>
            </a:r>
          </a:p>
        </p:txBody>
      </p:sp>
      <p:sp>
        <p:nvSpPr>
          <p:cNvPr id="7" name="Oval 6"/>
          <p:cNvSpPr/>
          <p:nvPr/>
        </p:nvSpPr>
        <p:spPr>
          <a:xfrm>
            <a:off x="2395728" y="3584448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97480" y="3520440"/>
            <a:ext cx="402336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A full process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— its own copy of the program, launched by mpirun.</a:t>
            </a:r>
          </a:p>
        </p:txBody>
      </p:sp>
      <p:sp>
        <p:nvSpPr>
          <p:cNvPr id="9" name="Oval 8"/>
          <p:cNvSpPr/>
          <p:nvPr/>
        </p:nvSpPr>
        <p:spPr>
          <a:xfrm>
            <a:off x="2395728" y="4343400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97480" y="4279392"/>
            <a:ext cx="402336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Allocates its own memory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— its own fridge: its own slice of the matrix. No other rank can reach in.</a:t>
            </a:r>
          </a:p>
        </p:txBody>
      </p:sp>
      <p:sp>
        <p:nvSpPr>
          <p:cNvPr id="11" name="Oval 10"/>
          <p:cNvSpPr/>
          <p:nvPr/>
        </p:nvSpPr>
        <p:spPr>
          <a:xfrm>
            <a:off x="2395728" y="5102352"/>
            <a:ext cx="109728" cy="109728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97480" y="5038344"/>
            <a:ext cx="402336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Lives on any node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— the only way ranks share anything is by sending messages over the network.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7004304" y="2743200"/>
            <a:ext cx="0" cy="2880360"/>
          </a:xfrm>
          <a:prstGeom prst="line">
            <a:avLst/>
          </a:prstGeom>
          <a:ln w="15875">
            <a:solidFill>
              <a:srgbClr val="EFEFE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7269480" y="2743200"/>
            <a:ext cx="4434840" cy="566928"/>
          </a:xfrm>
          <a:prstGeom prst="roundRect">
            <a:avLst>
              <a:gd name="adj" fmla="val 10000"/>
            </a:avLst>
          </a:prstGeom>
          <a:noFill/>
          <a:ln w="19050">
            <a:solidFill>
              <a:srgbClr val="1560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98079" y="2825496"/>
            <a:ext cx="4023360" cy="4114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800" b="1" i="0">
                <a:solidFill>
                  <a:srgbClr val="156082"/>
                </a:solidFill>
                <a:latin typeface="Calibri"/>
              </a:rPr>
              <a:t>AN OPENMP THREAD</a:t>
            </a:r>
            <a:r>
              <a:rPr sz="1200" b="0" i="0">
                <a:solidFill>
                  <a:srgbClr val="8A8A8A"/>
                </a:solidFill>
                <a:latin typeface="Calibri"/>
              </a:rPr>
              <a:t>   =  one cook</a:t>
            </a:r>
          </a:p>
        </p:txBody>
      </p:sp>
      <p:sp>
        <p:nvSpPr>
          <p:cNvPr id="16" name="Oval 15"/>
          <p:cNvSpPr/>
          <p:nvPr/>
        </p:nvSpPr>
        <p:spPr>
          <a:xfrm>
            <a:off x="7379208" y="3584448"/>
            <a:ext cx="109728" cy="109728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80960" y="3520440"/>
            <a:ext cx="402336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A lightweight worker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inside one rank — forked when the recipe hits a parallel region.</a:t>
            </a:r>
          </a:p>
        </p:txBody>
      </p:sp>
      <p:sp>
        <p:nvSpPr>
          <p:cNvPr id="18" name="Oval 17"/>
          <p:cNvSpPr/>
          <p:nvPr/>
        </p:nvSpPr>
        <p:spPr>
          <a:xfrm>
            <a:off x="7379208" y="4343400"/>
            <a:ext cx="109728" cy="109728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680960" y="4279392"/>
            <a:ext cx="402336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Shares the rank’s memory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— one fridge, many hands: same arrays, nothing copied, nothing sent.</a:t>
            </a:r>
          </a:p>
        </p:txBody>
      </p:sp>
      <p:sp>
        <p:nvSpPr>
          <p:cNvPr id="20" name="Oval 19"/>
          <p:cNvSpPr/>
          <p:nvPr/>
        </p:nvSpPr>
        <p:spPr>
          <a:xfrm>
            <a:off x="7379208" y="5102352"/>
            <a:ext cx="109728" cy="109728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680960" y="5038344"/>
            <a:ext cx="4023360" cy="7132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Never leaves the node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— threads exist only inside their process; they cannot talk across kitchens.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286000" y="5870448"/>
            <a:ext cx="9418320" cy="530352"/>
          </a:xfrm>
          <a:prstGeom prst="roundRect">
            <a:avLst>
              <a:gd name="adj" fmla="val 25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560320" y="5870448"/>
            <a:ext cx="8869680" cy="53035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 i="0">
                <a:solidFill>
                  <a:srgbClr val="C45E12"/>
                </a:solidFill>
                <a:latin typeface="Calibri"/>
              </a:rPr>
              <a:t>Ranks own their memory and talk over the network.  Threads share memory — and never leave the node.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2600" b="1" i="0">
                <a:solidFill>
                  <a:srgbClr val="FFFFFF"/>
                </a:solidFill>
                <a:latin typeface="Calibri"/>
              </a:rPr>
              <a:t>Who Puts the Result Together?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194560"/>
            <a:ext cx="9418320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0" i="0">
                <a:solidFill>
                  <a:srgbClr val="3A3A3A"/>
                </a:solidFill>
                <a:latin typeface="Calibri"/>
              </a:rPr>
              <a:t>Threads live in bursts: they </a:t>
            </a:r>
            <a:r>
              <a:rPr sz="1500" b="1" i="0">
                <a:solidFill>
                  <a:srgbClr val="156082"/>
                </a:solidFill>
                <a:latin typeface="Calibri"/>
              </a:rPr>
              <a:t>fork</a:t>
            </a:r>
            <a:r>
              <a:rPr sz="1500" b="0" i="0">
                <a:solidFill>
                  <a:srgbClr val="3A3A3A"/>
                </a:solidFill>
                <a:latin typeface="Calibri"/>
              </a:rPr>
              <a:t> to compute, then </a:t>
            </a:r>
            <a:r>
              <a:rPr sz="1500" b="1" i="0">
                <a:solidFill>
                  <a:srgbClr val="156082"/>
                </a:solidFill>
                <a:latin typeface="Calibri"/>
              </a:rPr>
              <a:t>join</a:t>
            </a:r>
            <a:r>
              <a:rPr sz="1500" b="0" i="0">
                <a:solidFill>
                  <a:srgbClr val="3A3A3A"/>
                </a:solidFill>
                <a:latin typeface="Calibri"/>
              </a:rPr>
              <a:t> back into one. In between, each rank speaks with </a:t>
            </a:r>
            <a:r>
              <a:rPr sz="1500" b="1" i="0">
                <a:solidFill>
                  <a:srgbClr val="3A3A3A"/>
                </a:solidFill>
                <a:latin typeface="Calibri"/>
              </a:rPr>
              <a:t>one voice.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2468880" y="3657600"/>
            <a:ext cx="685800" cy="0"/>
          </a:xfrm>
          <a:prstGeom prst="line">
            <a:avLst/>
          </a:prstGeom>
          <a:ln w="25400">
            <a:solidFill>
              <a:srgbClr val="3A3A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 flipV="1">
            <a:off x="3154680" y="3246120"/>
            <a:ext cx="457200" cy="41148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3611880" y="3246120"/>
            <a:ext cx="1783080" cy="0"/>
          </a:xfrm>
          <a:prstGeom prst="line">
            <a:avLst/>
          </a:prstGeom>
          <a:ln w="2222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5394960" y="3246120"/>
            <a:ext cx="457200" cy="41148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 flipV="1">
            <a:off x="3154680" y="3520440"/>
            <a:ext cx="457200" cy="13716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3611880" y="3520440"/>
            <a:ext cx="1783080" cy="0"/>
          </a:xfrm>
          <a:prstGeom prst="line">
            <a:avLst/>
          </a:prstGeom>
          <a:ln w="2222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5394960" y="3520440"/>
            <a:ext cx="457200" cy="13716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3154680" y="3657600"/>
            <a:ext cx="457200" cy="13716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3611880" y="3794760"/>
            <a:ext cx="1783080" cy="0"/>
          </a:xfrm>
          <a:prstGeom prst="line">
            <a:avLst/>
          </a:prstGeom>
          <a:ln w="2222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 flipV="1">
            <a:off x="5394960" y="3657600"/>
            <a:ext cx="457200" cy="13716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3154680" y="3657600"/>
            <a:ext cx="457200" cy="41148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3611880" y="4069080"/>
            <a:ext cx="1783080" cy="0"/>
          </a:xfrm>
          <a:prstGeom prst="line">
            <a:avLst/>
          </a:prstGeom>
          <a:ln w="2222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 flipV="1">
            <a:off x="5394960" y="3657600"/>
            <a:ext cx="457200" cy="41148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83280" y="2852928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 i="1">
                <a:solidFill>
                  <a:srgbClr val="156082"/>
                </a:solidFill>
                <a:latin typeface="Calibri"/>
              </a:rPr>
              <a:t>fork: all threads computing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5852160" y="3657600"/>
            <a:ext cx="1965960" cy="0"/>
          </a:xfrm>
          <a:prstGeom prst="line">
            <a:avLst/>
          </a:prstGeom>
          <a:ln w="31750">
            <a:solidFill>
              <a:srgbClr val="E2711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492240" y="3383280"/>
            <a:ext cx="475488" cy="310896"/>
          </a:xfrm>
          <a:prstGeom prst="rect">
            <a:avLst/>
          </a:prstGeom>
          <a:solidFill>
            <a:srgbClr val="FFFFFF"/>
          </a:solidFill>
          <a:ln w="15875">
            <a:solidFill>
              <a:srgbClr val="C45E1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1" name="Connector 20"/>
          <p:cNvCxnSpPr/>
          <p:nvPr/>
        </p:nvCxnSpPr>
        <p:spPr>
          <a:xfrm>
            <a:off x="6492240" y="3383280"/>
            <a:ext cx="237744" cy="182880"/>
          </a:xfrm>
          <a:prstGeom prst="line">
            <a:avLst/>
          </a:prstGeom>
          <a:ln w="12700">
            <a:solidFill>
              <a:srgbClr val="C45E1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 flipH="1">
            <a:off x="6729984" y="3383280"/>
            <a:ext cx="237744" cy="182880"/>
          </a:xfrm>
          <a:prstGeom prst="line">
            <a:avLst/>
          </a:prstGeom>
          <a:ln w="12700">
            <a:solidFill>
              <a:srgbClr val="C45E1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806440" y="4224528"/>
            <a:ext cx="26517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000" b="0" i="1">
                <a:solidFill>
                  <a:srgbClr val="C45E12"/>
                </a:solidFill>
                <a:latin typeface="Calibri"/>
              </a:rPr>
              <a:t>join: thread 0 alone</a:t>
            </a:r>
          </a:p>
          <a:p>
            <a:pPr algn="ctr">
              <a:spcAft>
                <a:spcPts val="200"/>
              </a:spcAft>
            </a:pPr>
            <a:r>
              <a:rPr sz="1000" b="0" i="1">
                <a:solidFill>
                  <a:srgbClr val="C45E12"/>
                </a:solidFill>
                <a:latin typeface="Calibri"/>
              </a:rPr>
              <a:t>handles the MPI calls</a:t>
            </a:r>
          </a:p>
        </p:txBody>
      </p:sp>
      <p:cxnSp>
        <p:nvCxnSpPr>
          <p:cNvPr id="24" name="Connector 23"/>
          <p:cNvCxnSpPr/>
          <p:nvPr/>
        </p:nvCxnSpPr>
        <p:spPr>
          <a:xfrm flipV="1">
            <a:off x="7818120" y="3246120"/>
            <a:ext cx="365759" cy="411480"/>
          </a:xfrm>
          <a:prstGeom prst="line">
            <a:avLst/>
          </a:prstGeom>
          <a:ln w="12700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8183879" y="3246120"/>
            <a:ext cx="594361" cy="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8778240" y="3246120"/>
            <a:ext cx="365760" cy="411480"/>
          </a:xfrm>
          <a:prstGeom prst="line">
            <a:avLst/>
          </a:prstGeom>
          <a:ln w="12700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 flipV="1">
            <a:off x="7818120" y="3520440"/>
            <a:ext cx="365759" cy="137160"/>
          </a:xfrm>
          <a:prstGeom prst="line">
            <a:avLst/>
          </a:prstGeom>
          <a:ln w="12700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183879" y="3520440"/>
            <a:ext cx="594361" cy="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3520440"/>
            <a:ext cx="365760" cy="137160"/>
          </a:xfrm>
          <a:prstGeom prst="line">
            <a:avLst/>
          </a:prstGeom>
          <a:ln w="12700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7818120" y="3657600"/>
            <a:ext cx="365759" cy="137160"/>
          </a:xfrm>
          <a:prstGeom prst="line">
            <a:avLst/>
          </a:prstGeom>
          <a:ln w="12700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8183879" y="3794760"/>
            <a:ext cx="594361" cy="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 flipV="1">
            <a:off x="8778240" y="3657600"/>
            <a:ext cx="365760" cy="137160"/>
          </a:xfrm>
          <a:prstGeom prst="line">
            <a:avLst/>
          </a:prstGeom>
          <a:ln w="12700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7818120" y="3657600"/>
            <a:ext cx="365759" cy="411480"/>
          </a:xfrm>
          <a:prstGeom prst="line">
            <a:avLst/>
          </a:prstGeom>
          <a:ln w="12700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8183879" y="4069080"/>
            <a:ext cx="594361" cy="0"/>
          </a:xfrm>
          <a:prstGeom prst="line">
            <a:avLst/>
          </a:prstGeom>
          <a:ln w="15875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 flipV="1">
            <a:off x="8778240" y="3657600"/>
            <a:ext cx="365760" cy="411480"/>
          </a:xfrm>
          <a:prstGeom prst="line">
            <a:avLst/>
          </a:prstGeom>
          <a:ln w="12700">
            <a:solidFill>
              <a:srgbClr val="15608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or 35"/>
          <p:cNvCxnSpPr/>
          <p:nvPr/>
        </p:nvCxnSpPr>
        <p:spPr>
          <a:xfrm>
            <a:off x="9144000" y="3657600"/>
            <a:ext cx="457200" cy="0"/>
          </a:xfrm>
          <a:prstGeom prst="line">
            <a:avLst/>
          </a:prstGeom>
          <a:ln w="25400">
            <a:solidFill>
              <a:srgbClr val="3A3A3A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9646920" y="3346704"/>
            <a:ext cx="1965960" cy="621792"/>
          </a:xfrm>
          <a:prstGeom prst="roundRect">
            <a:avLst>
              <a:gd name="adj" fmla="val 10000"/>
            </a:avLst>
          </a:prstGeom>
          <a:noFill/>
          <a:ln w="19050">
            <a:solidFill>
              <a:srgbClr val="1E7A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692640" y="3346704"/>
            <a:ext cx="1874519" cy="62179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 i="0">
                <a:solidFill>
                  <a:srgbClr val="1E7A33"/>
                </a:solidFill>
                <a:latin typeface="Calibri"/>
              </a:rPr>
              <a:t>rank 0</a:t>
            </a:r>
            <a:r>
              <a:rPr sz="1050" b="0" i="0">
                <a:solidFill>
                  <a:srgbClr val="555555"/>
                </a:solidFill>
                <a:latin typeface="Calibri"/>
              </a:rPr>
              <a:t> gathers &amp;
reports the result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86000" y="4709160"/>
            <a:ext cx="94183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156082"/>
                </a:solidFill>
                <a:latin typeface="Calibri"/>
              </a:rPr>
              <a:t>Compute: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 all threads compute at once — in HPL, that is the BLAS library chewing through DGEMM.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86000" y="5111496"/>
            <a:ext cx="94183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C45E12"/>
                </a:solidFill>
                <a:latin typeface="Calibri"/>
              </a:rPr>
              <a:t>Communicate: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 only the master thread (thread 0) of each rank sends and receives. The threads join before any message is sent.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86000" y="5513832"/>
            <a:ext cx="94183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1E7A33"/>
                </a:solidFill>
                <a:latin typeface="Calibri"/>
              </a:rPr>
              <a:t>Finish: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 ranks combine results with a reduce, and rank 0 assembles and prints the answer — in HPL, the Gflop/s line and the residual check.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2286000" y="5989320"/>
            <a:ext cx="9418320" cy="475488"/>
          </a:xfrm>
          <a:prstGeom prst="roundRect">
            <a:avLst>
              <a:gd name="adj" fmla="val 25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2560320" y="5989320"/>
            <a:ext cx="8869680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250" b="1" i="0">
                <a:solidFill>
                  <a:srgbClr val="C45E12"/>
                </a:solidFill>
                <a:latin typeface="Calibri"/>
              </a:rPr>
              <a:t>So: thread 0 of each rank does the talking — and rank 0 of the whole job does the telling.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2600" b="1" i="0">
                <a:solidFill>
                  <a:srgbClr val="FFFFFF"/>
                </a:solidFill>
                <a:latin typeface="Calibri"/>
              </a:rPr>
              <a:t>Building One Binary That Speaks Both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212848"/>
            <a:ext cx="941832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500" b="0" i="0">
                <a:solidFill>
                  <a:srgbClr val="3A3A3A"/>
                </a:solidFill>
                <a:latin typeface="Calibri"/>
              </a:rPr>
              <a:t>MPI is a </a:t>
            </a:r>
            <a:r>
              <a:rPr sz="1500" b="1" i="0">
                <a:solidFill>
                  <a:srgbClr val="C45E12"/>
                </a:solidFill>
                <a:latin typeface="Calibri"/>
              </a:rPr>
              <a:t>library you link</a:t>
            </a:r>
            <a:r>
              <a:rPr sz="1500" b="0" i="0">
                <a:solidFill>
                  <a:srgbClr val="3A3A3A"/>
                </a:solidFill>
                <a:latin typeface="Calibri"/>
              </a:rPr>
              <a:t>. OpenMP is </a:t>
            </a:r>
            <a:r>
              <a:rPr sz="1500" b="1" i="0">
                <a:solidFill>
                  <a:srgbClr val="156082"/>
                </a:solidFill>
                <a:latin typeface="Calibri"/>
              </a:rPr>
              <a:t>inside the compiler</a:t>
            </a:r>
            <a:r>
              <a:rPr sz="1500" b="0" i="0">
                <a:solidFill>
                  <a:srgbClr val="3A3A3A"/>
                </a:solidFill>
                <a:latin typeface="Calibri"/>
              </a:rPr>
              <a:t> — you switch it on with a flag.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2834640"/>
            <a:ext cx="6995160" cy="658368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432304" y="2980944"/>
            <a:ext cx="6702552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"/>
              </a:spcAft>
            </a:pPr>
            <a:r>
              <a:rPr sz="1100" b="0" i="0">
                <a:solidFill>
                  <a:srgbClr val="7EC699"/>
                </a:solidFill>
                <a:latin typeface="Consolas"/>
              </a:rPr>
              <a:t>$ mpicc -fopenmp chop_onions.c -o chop</a:t>
            </a:r>
          </a:p>
          <a:p>
            <a:pPr algn="l">
              <a:spcAft>
                <a:spcPts val="100"/>
              </a:spcAft>
            </a:pPr>
            <a:r>
              <a:rPr sz="1100" b="0" i="0">
                <a:solidFill>
                  <a:srgbClr val="6FB3D6"/>
                </a:solidFill>
                <a:latin typeface="Consolas"/>
              </a:rPr>
              <a:t>          wrapper links MPI    flag turns threads 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3703320"/>
            <a:ext cx="6995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50" b="0" i="0">
                <a:solidFill>
                  <a:srgbClr val="555555"/>
                </a:solidFill>
                <a:latin typeface="Calibri"/>
              </a:rPr>
              <a:t>For HPL, the same two ideas live in </a:t>
            </a:r>
            <a:r>
              <a:rPr sz="1250" b="1" i="0">
                <a:solidFill>
                  <a:srgbClr val="C45E12"/>
                </a:solidFill>
                <a:latin typeface="Consolas"/>
              </a:rPr>
              <a:t>Make.&lt;arch&gt;</a:t>
            </a:r>
            <a:r>
              <a:rPr sz="1250" b="0" i="0">
                <a:solidFill>
                  <a:srgbClr val="555555"/>
                </a:solidFill>
                <a:latin typeface="Calibri"/>
              </a:rPr>
              <a:t>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0" y="4114800"/>
            <a:ext cx="6995160" cy="1371600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432304" y="4261104"/>
            <a:ext cx="6702552" cy="10789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"/>
              </a:spcAft>
            </a:pPr>
            <a:r>
              <a:rPr sz="1100" b="0" i="0">
                <a:solidFill>
                  <a:srgbClr val="7EC699"/>
                </a:solidFill>
                <a:latin typeface="Consolas"/>
              </a:rPr>
              <a:t>CC      = mpicc</a:t>
            </a:r>
            <a:r>
              <a:rPr sz="1100" b="0" i="0">
                <a:solidFill>
                  <a:srgbClr val="6FB3D6"/>
                </a:solidFill>
                <a:latin typeface="Consolas"/>
              </a:rPr>
              <a:t>               # MPI baked in by the wrapper</a:t>
            </a:r>
          </a:p>
          <a:p>
            <a:pPr algn="l">
              <a:spcAft>
                <a:spcPts val="100"/>
              </a:spcAft>
            </a:pPr>
            <a:r>
              <a:rPr sz="1100" b="0" i="0">
                <a:solidFill>
                  <a:srgbClr val="7EC699"/>
                </a:solidFill>
                <a:latin typeface="Consolas"/>
              </a:rPr>
              <a:t>CCFLAGS = $(HPL_DEFS) -O3 -fopenmp</a:t>
            </a:r>
            <a:r>
              <a:rPr sz="1100" b="0" i="0">
                <a:solidFill>
                  <a:srgbClr val="6FB3D6"/>
                </a:solidFill>
                <a:latin typeface="Consolas"/>
              </a:rPr>
              <a:t>  # OpenMP switched on</a:t>
            </a:r>
          </a:p>
          <a:p>
            <a:pPr algn="l">
              <a:spcAft>
                <a:spcPts val="100"/>
              </a:spcAft>
            </a:pPr>
            <a:r>
              <a:rPr sz="1100" b="0" i="0">
                <a:solidFill>
                  <a:srgbClr val="7EC699"/>
                </a:solidFill>
                <a:latin typeface="Consolas"/>
              </a:rPr>
              <a:t>LAlib   = .../libopenblas.a</a:t>
            </a:r>
          </a:p>
          <a:p>
            <a:pPr algn="l">
              <a:spcAft>
                <a:spcPts val="100"/>
              </a:spcAft>
            </a:pPr>
            <a:r>
              <a:rPr sz="1100" b="0" i="0">
                <a:solidFill>
                  <a:srgbClr val="6FB3D6"/>
                </a:solidFill>
                <a:latin typeface="Consolas"/>
              </a:rPr>
              <a:t># ^ the BLAS itself built threaded:  make USE_OPENMP=1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464040" y="2834640"/>
            <a:ext cx="2240280" cy="2651760"/>
          </a:xfrm>
          <a:prstGeom prst="roundRect">
            <a:avLst>
              <a:gd name="adj" fmla="val 12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92640" y="3063240"/>
            <a:ext cx="178308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 i="0">
                <a:solidFill>
                  <a:srgbClr val="C45E12"/>
                </a:solidFill>
                <a:latin typeface="Calibri"/>
              </a:rPr>
              <a:t>Where do HPL’s threads live?</a:t>
            </a:r>
          </a:p>
          <a:p>
            <a:pPr algn="l">
              <a:spcAft>
                <a:spcPts val="200"/>
              </a:spcAft>
            </a:pPr>
            <a:r>
              <a:rPr sz="1250" b="0" i="0">
                <a:solidFill>
                  <a:srgbClr val="555555"/>
                </a:solidFill>
                <a:latin typeface="Calibri"/>
              </a:rPr>
              <a:t/>
            </a:r>
          </a:p>
          <a:p>
            <a:pPr algn="l">
              <a:spcAft>
                <a:spcPts val="200"/>
              </a:spcAft>
            </a:pPr>
            <a:r>
              <a:rPr sz="1100" b="0" i="0">
                <a:solidFill>
                  <a:srgbClr val="555555"/>
                </a:solidFill>
                <a:latin typeface="Calibri"/>
              </a:rPr>
              <a:t>Inside the BLAS. HPL calls it; the library forks the threads.</a:t>
            </a:r>
          </a:p>
          <a:p>
            <a:pPr algn="l">
              <a:spcAft>
                <a:spcPts val="200"/>
              </a:spcAft>
            </a:pPr>
            <a:r>
              <a:rPr sz="1250" b="0" i="0">
                <a:solidFill>
                  <a:srgbClr val="555555"/>
                </a:solidFill>
                <a:latin typeface="Calibri"/>
              </a:rPr>
              <a:t/>
            </a:r>
          </a:p>
          <a:p>
            <a:pPr algn="l">
              <a:spcAft>
                <a:spcPts val="200"/>
              </a:spcAft>
            </a:pPr>
            <a:r>
              <a:rPr sz="1100" b="1" i="0">
                <a:solidFill>
                  <a:srgbClr val="3A3A3A"/>
                </a:solidFill>
                <a:latin typeface="Calibri"/>
              </a:rPr>
              <a:t>If the BLAS is not threaded, OMP_NUM_THREADS does nothing.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0" y="5897880"/>
            <a:ext cx="94183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 i="1">
                <a:solidFill>
                  <a:srgbClr val="8A8A8A"/>
                </a:solidFill>
                <a:latin typeface="Calibri"/>
              </a:rPr>
              <a:t>Intel stack? Same recipe, different spelling: mpiicc, -qopenmp, and MKL’s threaded layer.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2600" b="1" i="0">
                <a:solidFill>
                  <a:srgbClr val="FFFFFF"/>
                </a:solidFill>
                <a:latin typeface="Calibri"/>
              </a:rPr>
              <a:t>Four Dials: The OMP Environment Variables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194560"/>
            <a:ext cx="94183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450" b="0" i="0">
                <a:solidFill>
                  <a:srgbClr val="3A3A3A"/>
                </a:solidFill>
                <a:latin typeface="Calibri"/>
              </a:rPr>
              <a:t>Environment variables set </a:t>
            </a:r>
            <a:r>
              <a:rPr sz="1450" b="1" i="0">
                <a:solidFill>
                  <a:srgbClr val="3A3A3A"/>
                </a:solidFill>
                <a:latin typeface="Calibri"/>
              </a:rPr>
              <a:t>before</a:t>
            </a:r>
            <a:r>
              <a:rPr sz="1450" b="0" i="0">
                <a:solidFill>
                  <a:srgbClr val="3A3A3A"/>
                </a:solidFill>
                <a:latin typeface="Calibri"/>
              </a:rPr>
              <a:t> the run — they tell every rank how many threads to run, and where.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843784"/>
            <a:ext cx="3246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350" b="1" i="0">
                <a:solidFill>
                  <a:srgbClr val="C45E12"/>
                </a:solidFill>
                <a:latin typeface="Consolas"/>
              </a:rPr>
              <a:t>OMP_NUM_THREADS=4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0" y="2788920"/>
            <a:ext cx="598932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Threads per rank.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How many threads each rank forks. The one dial you must always set.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286000" y="3428999"/>
            <a:ext cx="9418320" cy="0"/>
          </a:xfrm>
          <a:prstGeom prst="line">
            <a:avLst/>
          </a:prstGeom>
          <a:ln w="9525">
            <a:solidFill>
              <a:srgbClr val="EFEFE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86000" y="3575303"/>
            <a:ext cx="3246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350" b="1" i="0">
                <a:solidFill>
                  <a:srgbClr val="C45E12"/>
                </a:solidFill>
                <a:latin typeface="Consolas"/>
              </a:rPr>
              <a:t>OMP_PLACES=cores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5000" y="3520439"/>
            <a:ext cx="598932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Where threads are allowed to sit.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One core each. (Other rooms: sockets, threads.)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2286000" y="4160520"/>
            <a:ext cx="9418320" cy="0"/>
          </a:xfrm>
          <a:prstGeom prst="line">
            <a:avLst/>
          </a:prstGeom>
          <a:ln w="9525">
            <a:solidFill>
              <a:srgbClr val="EFEFE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86000" y="4306823"/>
            <a:ext cx="3246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350" b="1" i="0">
                <a:solidFill>
                  <a:srgbClr val="C45E12"/>
                </a:solidFill>
                <a:latin typeface="Consolas"/>
              </a:rPr>
              <a:t>OMP_PROC_BIND=close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15000" y="4251959"/>
            <a:ext cx="598932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Sit together — and stay put.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Pack the team next to thread 0 (shares cache). spread spaces them out (more memory bandwidth).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2286000" y="4892040"/>
            <a:ext cx="9418320" cy="0"/>
          </a:xfrm>
          <a:prstGeom prst="line">
            <a:avLst/>
          </a:prstGeom>
          <a:ln w="9525">
            <a:solidFill>
              <a:srgbClr val="EFEFE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6000" y="5038343"/>
            <a:ext cx="3246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350" b="1" i="0">
                <a:solidFill>
                  <a:srgbClr val="C45E12"/>
                </a:solidFill>
                <a:latin typeface="Consolas"/>
              </a:rPr>
              <a:t>OMP_DYNAMIC=false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15000" y="4983479"/>
            <a:ext cx="5989320" cy="6583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No quiet under-staffing.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Forbid the runtime from shrinking the team below what you asked for.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86000" y="5806440"/>
            <a:ext cx="9418320" cy="566928"/>
          </a:xfrm>
          <a:prstGeom prst="roundRect">
            <a:avLst>
              <a:gd name="adj" fmla="val 20000"/>
            </a:avLst>
          </a:prstGeom>
          <a:noFill/>
          <a:ln w="15875">
            <a:solidFill>
              <a:srgbClr val="F2A6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560320" y="5806440"/>
            <a:ext cx="886968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150" b="0" i="0">
                <a:solidFill>
                  <a:srgbClr val="555555"/>
                </a:solidFill>
                <a:latin typeface="Calibri"/>
              </a:rPr>
              <a:t>Using Intel’s MKL as your BLAS?  It ships its own copy of the dial —  set </a:t>
            </a:r>
            <a:r>
              <a:rPr sz="1150" b="1" i="0">
                <a:solidFill>
                  <a:srgbClr val="C45E12"/>
                </a:solidFill>
                <a:latin typeface="Consolas"/>
              </a:rPr>
              <a:t>MKL_NUM_THREADS</a:t>
            </a:r>
            <a:r>
              <a:rPr sz="1150" b="0" i="0">
                <a:solidFill>
                  <a:srgbClr val="555555"/>
                </a:solidFill>
                <a:latin typeface="Calibri"/>
              </a:rPr>
              <a:t> (and </a:t>
            </a:r>
            <a:r>
              <a:rPr sz="1150" b="1" i="0">
                <a:solidFill>
                  <a:srgbClr val="C45E12"/>
                </a:solidFill>
                <a:latin typeface="Consolas"/>
              </a:rPr>
              <a:t>MKL_DYNAMIC=FALSE</a:t>
            </a:r>
            <a:r>
              <a:rPr sz="1150" b="0" i="0">
                <a:solidFill>
                  <a:srgbClr val="555555"/>
                </a:solidFill>
                <a:latin typeface="Calibri"/>
              </a:rPr>
              <a:t>) to match.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2600" b="1" i="0">
                <a:solidFill>
                  <a:srgbClr val="FFFFFF"/>
                </a:solidFill>
                <a:latin typeface="Calibri"/>
              </a:rPr>
              <a:t>Pinning: Don’t Let Processes Wander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194560"/>
            <a:ext cx="9418320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0" i="0">
                <a:solidFill>
                  <a:srgbClr val="3A3A3A"/>
                </a:solidFill>
                <a:latin typeface="Calibri"/>
              </a:rPr>
              <a:t>Left alone, the OS shuffles processes between cores — and every shuffle throws away that core’s warmed-up data (the </a:t>
            </a:r>
            <a:r>
              <a:rPr sz="1400" b="1" i="0">
                <a:solidFill>
                  <a:srgbClr val="3A3A3A"/>
                </a:solidFill>
                <a:latin typeface="Calibri"/>
              </a:rPr>
              <a:t>cache</a:t>
            </a:r>
            <a:r>
              <a:rPr sz="1400" b="0" i="0">
                <a:solidFill>
                  <a:srgbClr val="3A3A3A"/>
                </a:solidFill>
                <a:latin typeface="Calibri"/>
              </a:rPr>
              <a:t>). Binding glues everyone down.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77440" y="3291840"/>
            <a:ext cx="4206240" cy="20116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377440" y="2999232"/>
            <a:ext cx="42062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 i="0">
                <a:solidFill>
                  <a:srgbClr val="C45E12"/>
                </a:solidFill>
                <a:latin typeface="Consolas"/>
              </a:rPr>
              <a:t>--bind-to core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97480" y="3520440"/>
            <a:ext cx="3566160" cy="1463040"/>
          </a:xfrm>
          <a:prstGeom prst="roundRect">
            <a:avLst>
              <a:gd name="adj" fmla="val 8000"/>
            </a:avLst>
          </a:prstGeom>
          <a:solidFill>
            <a:srgbClr val="EFEFEF"/>
          </a:solidFill>
          <a:ln w="9525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770632" y="3566160"/>
            <a:ext cx="1371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 i="0">
                <a:solidFill>
                  <a:srgbClr val="8A8A8A"/>
                </a:solidFill>
                <a:latin typeface="Calibri"/>
              </a:rPr>
              <a:t>socket</a:t>
            </a:r>
          </a:p>
        </p:txBody>
      </p:sp>
      <p:sp>
        <p:nvSpPr>
          <p:cNvPr id="9" name="Rectangle 8"/>
          <p:cNvSpPr/>
          <p:nvPr/>
        </p:nvSpPr>
        <p:spPr>
          <a:xfrm>
            <a:off x="2926080" y="3977639"/>
            <a:ext cx="65836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3118104" y="4169663"/>
            <a:ext cx="274320" cy="27432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926080" y="4681728"/>
            <a:ext cx="658368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50" b="0" i="0">
                <a:solidFill>
                  <a:srgbClr val="8A8A8A"/>
                </a:solidFill>
                <a:latin typeface="Calibri"/>
              </a:rPr>
              <a:t>rank 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67328" y="3977639"/>
            <a:ext cx="65836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959352" y="4169663"/>
            <a:ext cx="274320" cy="27432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767328" y="4681728"/>
            <a:ext cx="658368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50" b="0" i="0">
                <a:solidFill>
                  <a:srgbClr val="8A8A8A"/>
                </a:solidFill>
                <a:latin typeface="Calibri"/>
              </a:rPr>
              <a:t>rank 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08576" y="3977639"/>
            <a:ext cx="65836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800600" y="4169663"/>
            <a:ext cx="274320" cy="27432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08576" y="4681728"/>
            <a:ext cx="658368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50" b="0" i="0">
                <a:solidFill>
                  <a:srgbClr val="8A8A8A"/>
                </a:solidFill>
                <a:latin typeface="Calibri"/>
              </a:rPr>
              <a:t>rank 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49824" y="3977639"/>
            <a:ext cx="65836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641848" y="4169663"/>
            <a:ext cx="274320" cy="27432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49824" y="4681728"/>
            <a:ext cx="658368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50" b="0" i="0">
                <a:solidFill>
                  <a:srgbClr val="8A8A8A"/>
                </a:solidFill>
                <a:latin typeface="Calibri"/>
              </a:rPr>
              <a:t>rank 3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040880" y="3291840"/>
            <a:ext cx="4206240" cy="20116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040880" y="2999232"/>
            <a:ext cx="42062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 i="0">
                <a:solidFill>
                  <a:srgbClr val="C45E12"/>
                </a:solidFill>
                <a:latin typeface="Consolas"/>
              </a:rPr>
              <a:t>--bind-to socket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60920" y="3520440"/>
            <a:ext cx="3566160" cy="1463040"/>
          </a:xfrm>
          <a:prstGeom prst="roundRect">
            <a:avLst>
              <a:gd name="adj" fmla="val 8000"/>
            </a:avLst>
          </a:prstGeom>
          <a:solidFill>
            <a:srgbClr val="FBEEE3"/>
          </a:solidFill>
          <a:ln w="9525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434072" y="3566160"/>
            <a:ext cx="13716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 i="0">
                <a:solidFill>
                  <a:srgbClr val="8A8A8A"/>
                </a:solidFill>
                <a:latin typeface="Calibri"/>
              </a:rPr>
              <a:t>socket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589520" y="3977639"/>
            <a:ext cx="65836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7799831" y="4206240"/>
            <a:ext cx="237744" cy="237744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7817662" y="4137660"/>
            <a:ext cx="202082" cy="77724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8430768" y="3977639"/>
            <a:ext cx="65836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641080" y="4206240"/>
            <a:ext cx="237744" cy="237744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8658910" y="4137660"/>
            <a:ext cx="202082" cy="77724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272016" y="3977639"/>
            <a:ext cx="65836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9482328" y="4206240"/>
            <a:ext cx="237744" cy="237744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9500158" y="4137660"/>
            <a:ext cx="202082" cy="77724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13264" y="3977639"/>
            <a:ext cx="65836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10323576" y="4206240"/>
            <a:ext cx="237744" cy="237744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10341406" y="4137660"/>
            <a:ext cx="202082" cy="77724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>
            <a:solidFill>
              <a:srgbClr val="8A8A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360920" y="4690872"/>
            <a:ext cx="356616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900" b="1" i="0">
                <a:solidFill>
                  <a:srgbClr val="C45E12"/>
                </a:solidFill>
                <a:latin typeface="Calibri"/>
              </a:rPr>
              <a:t>one rank — all 4 threads own it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77440" y="5413248"/>
            <a:ext cx="42062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050" b="0" i="0">
                <a:solidFill>
                  <a:srgbClr val="555555"/>
                </a:solidFill>
                <a:latin typeface="Calibri"/>
              </a:rPr>
              <a:t>Each rank glued to one core.</a:t>
            </a:r>
          </a:p>
          <a:p>
            <a:pPr algn="ctr">
              <a:spcAft>
                <a:spcPts val="200"/>
              </a:spcAft>
            </a:pPr>
            <a:r>
              <a:rPr sz="1050" b="0" i="0">
                <a:solidFill>
                  <a:srgbClr val="555555"/>
                </a:solidFill>
                <a:latin typeface="Calibri"/>
              </a:rPr>
              <a:t>The pure-MPI setup (1 thread per rank).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40880" y="5413248"/>
            <a:ext cx="42062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050" b="0" i="0">
                <a:solidFill>
                  <a:srgbClr val="555555"/>
                </a:solidFill>
                <a:latin typeface="Calibri"/>
              </a:rPr>
              <a:t>Each rank owns a whole socket.</a:t>
            </a:r>
          </a:p>
          <a:p>
            <a:pPr algn="ctr">
              <a:spcAft>
                <a:spcPts val="200"/>
              </a:spcAft>
            </a:pPr>
            <a:r>
              <a:rPr sz="1050" b="0" i="0">
                <a:solidFill>
                  <a:srgbClr val="555555"/>
                </a:solidFill>
                <a:latin typeface="Calibri"/>
              </a:rPr>
              <a:t>Room for its 4 threads.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286000" y="5989320"/>
            <a:ext cx="6766560" cy="502920"/>
          </a:xfrm>
          <a:prstGeom prst="roundRect">
            <a:avLst>
              <a:gd name="adj" fmla="val 25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514600" y="5989320"/>
            <a:ext cx="635508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1 thread per rank </a:t>
            </a:r>
            <a:r>
              <a:rPr sz="1200" b="0" i="0">
                <a:solidFill>
                  <a:srgbClr val="3A3A3A"/>
                </a:solidFill>
                <a:latin typeface="Calibri"/>
              </a:rPr>
              <a:t>→ bind to </a:t>
            </a:r>
            <a:r>
              <a:rPr sz="1200" b="1" i="0">
                <a:solidFill>
                  <a:srgbClr val="C45E12"/>
                </a:solidFill>
                <a:latin typeface="Consolas"/>
              </a:rPr>
              <a:t>core</a:t>
            </a:r>
            <a:r>
              <a:rPr sz="1200" b="1" i="0">
                <a:solidFill>
                  <a:srgbClr val="3A3A3A"/>
                </a:solidFill>
                <a:latin typeface="Calibri"/>
              </a:rPr>
              <a:t>.   Threads per rank </a:t>
            </a:r>
            <a:r>
              <a:rPr sz="1200" b="0" i="0">
                <a:solidFill>
                  <a:srgbClr val="3A3A3A"/>
                </a:solidFill>
                <a:latin typeface="Calibri"/>
              </a:rPr>
              <a:t>→ bind to </a:t>
            </a:r>
            <a:r>
              <a:rPr sz="1200" b="1" i="0">
                <a:solidFill>
                  <a:srgbClr val="C45E12"/>
                </a:solidFill>
                <a:latin typeface="Consolas"/>
              </a:rPr>
              <a:t>socket</a:t>
            </a:r>
            <a:r>
              <a:rPr sz="1200" b="0" i="0">
                <a:solidFill>
                  <a:srgbClr val="3A3A3A"/>
                </a:solidFill>
                <a:latin typeface="Calibri"/>
              </a:rPr>
              <a:t>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281160" y="5943600"/>
            <a:ext cx="2423160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"/>
              </a:spcAft>
            </a:pPr>
            <a:r>
              <a:rPr sz="1100" b="1" i="0">
                <a:solidFill>
                  <a:srgbClr val="C45E12"/>
                </a:solidFill>
                <a:latin typeface="Consolas"/>
              </a:rPr>
              <a:t>--report-bindings</a:t>
            </a:r>
          </a:p>
          <a:p>
            <a:pPr algn="l">
              <a:spcAft>
                <a:spcPts val="100"/>
              </a:spcAft>
            </a:pPr>
            <a:r>
              <a:rPr sz="1000" b="0" i="1">
                <a:solidFill>
                  <a:srgbClr val="8A8A8A"/>
                </a:solidFill>
                <a:latin typeface="Calibri"/>
              </a:rPr>
              <a:t>trust, but verify: prints where every rank landed.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2600" b="1" i="0">
                <a:solidFill>
                  <a:srgbClr val="FFFFFF"/>
                </a:solidFill>
                <a:latin typeface="Calibri"/>
              </a:rPr>
              <a:t>Anatomy of a Launch Command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2377440"/>
            <a:ext cx="7086600" cy="2514600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487168" y="2578608"/>
            <a:ext cx="6684264" cy="2112264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"/>
              </a:spcAft>
            </a:pPr>
            <a:r>
              <a:rPr sz="1150" b="0" i="0">
                <a:solidFill>
                  <a:srgbClr val="7EC699"/>
                </a:solidFill>
                <a:latin typeface="Consolas"/>
              </a:rPr>
              <a:t>$ mpirun \</a:t>
            </a:r>
          </a:p>
          <a:p>
            <a:pPr algn="l">
              <a:spcAft>
                <a:spcPts val="100"/>
              </a:spcAft>
            </a:pPr>
            <a:r>
              <a:rPr sz="1150" b="0" i="0">
                <a:solidFill>
                  <a:srgbClr val="7EC699"/>
                </a:solidFill>
                <a:latin typeface="Consolas"/>
              </a:rPr>
              <a:t>    --hostfile hosts.hpl \  </a:t>
            </a:r>
            <a:r>
              <a:rPr sz="1150" b="0" i="0">
                <a:solidFill>
                  <a:srgbClr val="6FB3D6"/>
                </a:solidFill>
                <a:latin typeface="Consolas"/>
              </a:rPr>
              <a:t># which nodes to run on</a:t>
            </a:r>
          </a:p>
          <a:p>
            <a:pPr algn="l">
              <a:spcAft>
                <a:spcPts val="100"/>
              </a:spcAft>
            </a:pPr>
            <a:r>
              <a:rPr sz="1150" b="0" i="0">
                <a:solidFill>
                  <a:srgbClr val="7EC699"/>
                </a:solidFill>
                <a:latin typeface="Consolas"/>
              </a:rPr>
              <a:t>    --map-by ppr:4:node \   </a:t>
            </a:r>
            <a:r>
              <a:rPr sz="1150" b="0" i="0">
                <a:solidFill>
                  <a:srgbClr val="6FB3D6"/>
                </a:solidFill>
                <a:latin typeface="Consolas"/>
              </a:rPr>
              <a:t># place 4 ranks on each node</a:t>
            </a:r>
          </a:p>
          <a:p>
            <a:pPr algn="l">
              <a:spcAft>
                <a:spcPts val="100"/>
              </a:spcAft>
            </a:pPr>
            <a:r>
              <a:rPr sz="1150" b="0" i="0">
                <a:solidFill>
                  <a:srgbClr val="7EC699"/>
                </a:solidFill>
                <a:latin typeface="Consolas"/>
              </a:rPr>
              <a:t>    --bind-to core \        </a:t>
            </a:r>
            <a:r>
              <a:rPr sz="1150" b="0" i="0">
                <a:solidFill>
                  <a:srgbClr val="6FB3D6"/>
                </a:solidFill>
                <a:latin typeface="Consolas"/>
              </a:rPr>
              <a:t># glue each rank to a core</a:t>
            </a:r>
          </a:p>
          <a:p>
            <a:pPr algn="l">
              <a:spcAft>
                <a:spcPts val="100"/>
              </a:spcAft>
            </a:pPr>
            <a:r>
              <a:rPr sz="1150" b="0" i="0">
                <a:solidFill>
                  <a:srgbClr val="7EC699"/>
                </a:solidFill>
                <a:latin typeface="Consolas"/>
              </a:rPr>
              <a:t>    --report-bindings \     </a:t>
            </a:r>
            <a:r>
              <a:rPr sz="1150" b="0" i="0">
                <a:solidFill>
                  <a:srgbClr val="6FB3D6"/>
                </a:solidFill>
                <a:latin typeface="Consolas"/>
              </a:rPr>
              <a:t># print the seating plan</a:t>
            </a:r>
          </a:p>
          <a:p>
            <a:pPr algn="l">
              <a:spcAft>
                <a:spcPts val="100"/>
              </a:spcAft>
            </a:pPr>
            <a:r>
              <a:rPr sz="1150" b="0" i="0">
                <a:solidFill>
                  <a:srgbClr val="7EC699"/>
                </a:solidFill>
                <a:latin typeface="Consolas"/>
              </a:rPr>
              <a:t>    -x OMP_NUM_THREADS \    </a:t>
            </a:r>
            <a:r>
              <a:rPr sz="1150" b="0" i="0">
                <a:solidFill>
                  <a:srgbClr val="6FB3D6"/>
                </a:solidFill>
                <a:latin typeface="Consolas"/>
              </a:rPr>
              <a:t># send that dial to every rank</a:t>
            </a:r>
          </a:p>
          <a:p>
            <a:pPr algn="l">
              <a:spcAft>
                <a:spcPts val="100"/>
              </a:spcAft>
            </a:pPr>
            <a:r>
              <a:rPr sz="1150" b="0" i="0">
                <a:solidFill>
                  <a:srgbClr val="7EC699"/>
                </a:solidFill>
                <a:latin typeface="Consolas"/>
              </a:rPr>
              <a:t>    -np 24 ./xhpl           </a:t>
            </a:r>
            <a:r>
              <a:rPr sz="1150" b="0" i="0">
                <a:solidFill>
                  <a:srgbClr val="6FB3D6"/>
                </a:solidFill>
                <a:latin typeface="Consolas"/>
              </a:rPr>
              <a:t># total ranks, across all nodes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0" y="2331720"/>
            <a:ext cx="21031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Same ideas, other spellings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2743200"/>
            <a:ext cx="21031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 i="0">
                <a:solidFill>
                  <a:srgbClr val="C45E12"/>
                </a:solidFill>
                <a:latin typeface="Consolas"/>
              </a:rPr>
              <a:t>-n 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2980944"/>
            <a:ext cx="21031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50" b="0" i="0">
                <a:solidFill>
                  <a:srgbClr val="555555"/>
                </a:solidFill>
                <a:latin typeface="Consolas"/>
              </a:rPr>
              <a:t>= -np 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3364992"/>
            <a:ext cx="21031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 i="0">
                <a:solidFill>
                  <a:srgbClr val="C45E12"/>
                </a:solidFill>
                <a:latin typeface="Consolas"/>
              </a:rPr>
              <a:t>-ppn 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0" y="3602736"/>
            <a:ext cx="21031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50" b="0" i="0">
                <a:solidFill>
                  <a:srgbClr val="555555"/>
                </a:solidFill>
                <a:latin typeface="Consolas"/>
              </a:rPr>
              <a:t>= ppr:4:node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3986784"/>
            <a:ext cx="21031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 i="0">
                <a:solidFill>
                  <a:srgbClr val="C45E12"/>
                </a:solidFill>
                <a:latin typeface="Consolas"/>
              </a:rPr>
              <a:t>-genv VAR val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0" y="4224528"/>
            <a:ext cx="21031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50" b="0" i="0">
                <a:solidFill>
                  <a:srgbClr val="555555"/>
                </a:solidFill>
                <a:latin typeface="Consolas"/>
              </a:rPr>
              <a:t>= -x VAR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4663440"/>
            <a:ext cx="21031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 i="1">
                <a:solidFill>
                  <a:srgbClr val="8A8A8A"/>
                </a:solidFill>
                <a:latin typeface="Calibri"/>
              </a:rPr>
              <a:t>(the mpiexec / MPICH / Intel MPI dialect — pick one and be consistent)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5349240"/>
            <a:ext cx="94183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 i="0">
                <a:solidFill>
                  <a:srgbClr val="3A3A3A"/>
                </a:solidFill>
                <a:latin typeface="Calibri"/>
              </a:rPr>
              <a:t>The knobs you retune between runs: </a:t>
            </a:r>
            <a:r>
              <a:rPr sz="1200" b="0" i="0">
                <a:solidFill>
                  <a:srgbClr val="C45E12"/>
                </a:solidFill>
                <a:latin typeface="Consolas"/>
              </a:rPr>
              <a:t>ppr:N:node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(ranks per node), </a:t>
            </a:r>
            <a:r>
              <a:rPr sz="1200" b="0" i="0">
                <a:solidFill>
                  <a:srgbClr val="C45E12"/>
                </a:solidFill>
                <a:latin typeface="Consolas"/>
              </a:rPr>
              <a:t>-np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(total ranks), </a:t>
            </a:r>
            <a:r>
              <a:rPr sz="1200" b="0" i="0">
                <a:solidFill>
                  <a:srgbClr val="C45E12"/>
                </a:solidFill>
                <a:latin typeface="Consolas"/>
              </a:rPr>
              <a:t>--bind-to</a:t>
            </a:r>
            <a:r>
              <a:rPr sz="1200" b="0" i="0">
                <a:solidFill>
                  <a:srgbClr val="555555"/>
                </a:solidFill>
                <a:latin typeface="Calibri"/>
              </a:rPr>
              <a:t> (how much room each rank gets).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5852160"/>
            <a:ext cx="94183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50" b="0" i="1">
                <a:solidFill>
                  <a:srgbClr val="8A8A8A"/>
                </a:solidFill>
                <a:latin typeface="Calibri"/>
              </a:rPr>
              <a:t>Seen  stdbuf -oL ... | tee -a out.txt  wrapped around this?  Just logging plumbing — live output, saved to a file. Not MPI.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2600" b="1" i="0">
                <a:solidFill>
                  <a:srgbClr val="FFFFFF"/>
                </a:solidFill>
                <a:latin typeface="Calibri"/>
              </a:rPr>
              <a:t>Staffing Six Nodes — and Your P × 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176272"/>
            <a:ext cx="94183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450" b="0" i="0">
                <a:solidFill>
                  <a:srgbClr val="3A3A3A"/>
                </a:solidFill>
                <a:latin typeface="Calibri"/>
              </a:rPr>
              <a:t>Say you have 6 nodes × 4 cores = 24 cores.  Golden rule:  </a:t>
            </a:r>
            <a:r>
              <a:rPr sz="1450" b="1" i="0">
                <a:solidFill>
                  <a:srgbClr val="C45E12"/>
                </a:solidFill>
                <a:latin typeface="Calibri"/>
              </a:rPr>
              <a:t>ranks × threads per rank = cores.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2697480"/>
            <a:ext cx="452628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9050">
            <a:solidFill>
              <a:srgbClr val="E2711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286000" y="2697480"/>
            <a:ext cx="4526280" cy="438912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86000" y="2697480"/>
            <a:ext cx="4526280" cy="4389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 i="0">
                <a:solidFill>
                  <a:srgbClr val="FFFFFF"/>
                </a:solidFill>
                <a:latin typeface="Calibri"/>
              </a:rPr>
              <a:t>Pure MPI  —  24 ranks × 1 thread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14600" y="3291840"/>
            <a:ext cx="4069080" cy="1298448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660904" y="3438144"/>
            <a:ext cx="3776472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"/>
              </a:spcAft>
            </a:pPr>
            <a:r>
              <a:rPr sz="1000" b="0" i="0">
                <a:solidFill>
                  <a:srgbClr val="7EC699"/>
                </a:solidFill>
                <a:latin typeface="Consolas"/>
              </a:rPr>
              <a:t>export OMP_NUM_THREADS=1</a:t>
            </a:r>
          </a:p>
          <a:p>
            <a:pPr algn="l">
              <a:spcAft>
                <a:spcPts val="100"/>
              </a:spcAft>
            </a:pPr>
            <a:r>
              <a:rPr sz="1000" b="0" i="0">
                <a:solidFill>
                  <a:srgbClr val="7EC699"/>
                </a:solidFill>
                <a:latin typeface="Consolas"/>
              </a:rPr>
              <a:t>mpirun --map-by ppr:4:node \</a:t>
            </a:r>
          </a:p>
          <a:p>
            <a:pPr algn="l">
              <a:spcAft>
                <a:spcPts val="100"/>
              </a:spcAft>
            </a:pPr>
            <a:r>
              <a:rPr sz="1000" b="0" i="0">
                <a:solidFill>
                  <a:srgbClr val="7EC699"/>
                </a:solidFill>
                <a:latin typeface="Consolas"/>
              </a:rPr>
              <a:t>       --bind-to core \</a:t>
            </a:r>
          </a:p>
          <a:p>
            <a:pPr algn="l">
              <a:spcAft>
                <a:spcPts val="100"/>
              </a:spcAft>
            </a:pPr>
            <a:r>
              <a:rPr sz="1000" b="0" i="0">
                <a:solidFill>
                  <a:srgbClr val="7EC699"/>
                </a:solidFill>
                <a:latin typeface="Consolas"/>
              </a:rPr>
              <a:t>       -np 24 ./xhpl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4600" y="4700016"/>
            <a:ext cx="4069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150" b="1" i="0">
                <a:solidFill>
                  <a:srgbClr val="3A3A3A"/>
                </a:solidFill>
                <a:latin typeface="Calibri"/>
              </a:rPr>
              <a:t>24 ranks × 1 thread = 24 cores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600" y="5029200"/>
            <a:ext cx="4069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0" i="0">
                <a:solidFill>
                  <a:srgbClr val="C45E12"/>
                </a:solidFill>
                <a:latin typeface="Calibri"/>
              </a:rPr>
              <a:t>HPL.dat grid:  P × Q  =  4 × 6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78040" y="2697480"/>
            <a:ext cx="452628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9050">
            <a:solidFill>
              <a:srgbClr val="1560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178040" y="2697480"/>
            <a:ext cx="4526280" cy="438912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178040" y="2697480"/>
            <a:ext cx="4526280" cy="4389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 i="0">
                <a:solidFill>
                  <a:srgbClr val="FFFFFF"/>
                </a:solidFill>
                <a:latin typeface="Calibri"/>
              </a:rPr>
              <a:t>Hybrid  —  6 ranks × 4 threads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406640" y="3291840"/>
            <a:ext cx="4069080" cy="1298448"/>
          </a:xfrm>
          <a:prstGeom prst="roundRect">
            <a:avLst>
              <a:gd name="adj" fmla="val 6000"/>
            </a:avLst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552944" y="3438144"/>
            <a:ext cx="3776472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"/>
              </a:spcAft>
            </a:pPr>
            <a:r>
              <a:rPr sz="1000" b="0" i="0">
                <a:solidFill>
                  <a:srgbClr val="7EC699"/>
                </a:solidFill>
                <a:latin typeface="Consolas"/>
              </a:rPr>
              <a:t>export OMP_NUM_THREADS=4</a:t>
            </a:r>
          </a:p>
          <a:p>
            <a:pPr algn="l">
              <a:spcAft>
                <a:spcPts val="100"/>
              </a:spcAft>
            </a:pPr>
            <a:r>
              <a:rPr sz="1000" b="0" i="0">
                <a:solidFill>
                  <a:srgbClr val="7EC699"/>
                </a:solidFill>
                <a:latin typeface="Consolas"/>
              </a:rPr>
              <a:t>mpirun --map-by ppr:1:node \</a:t>
            </a:r>
          </a:p>
          <a:p>
            <a:pPr algn="l">
              <a:spcAft>
                <a:spcPts val="100"/>
              </a:spcAft>
            </a:pPr>
            <a:r>
              <a:rPr sz="1000" b="0" i="0">
                <a:solidFill>
                  <a:srgbClr val="7EC699"/>
                </a:solidFill>
                <a:latin typeface="Consolas"/>
              </a:rPr>
              <a:t>       --bind-to socket \</a:t>
            </a:r>
          </a:p>
          <a:p>
            <a:pPr algn="l">
              <a:spcAft>
                <a:spcPts val="100"/>
              </a:spcAft>
            </a:pPr>
            <a:r>
              <a:rPr sz="1000" b="0" i="0">
                <a:solidFill>
                  <a:srgbClr val="7EC699"/>
                </a:solidFill>
                <a:latin typeface="Consolas"/>
              </a:rPr>
              <a:t>       -np 6 ./xhpl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06640" y="4700016"/>
            <a:ext cx="4069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150" b="1" i="0">
                <a:solidFill>
                  <a:srgbClr val="3A3A3A"/>
                </a:solidFill>
                <a:latin typeface="Calibri"/>
              </a:rPr>
              <a:t>6 ranks × 4 threads = 24 cores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06640" y="5029200"/>
            <a:ext cx="4069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0" i="0">
                <a:solidFill>
                  <a:srgbClr val="C45E12"/>
                </a:solidFill>
                <a:latin typeface="Calibri"/>
              </a:rPr>
              <a:t>HPL.dat grid:  P × Q  =  2 × 3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286000" y="5623560"/>
            <a:ext cx="9418320" cy="548640"/>
          </a:xfrm>
          <a:prstGeom prst="roundRect">
            <a:avLst>
              <a:gd name="adj" fmla="val 2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60320" y="5623560"/>
            <a:ext cx="88696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50" b="0" i="0">
                <a:solidFill>
                  <a:srgbClr val="3A3A3A"/>
                </a:solidFill>
                <a:latin typeface="Calibri"/>
              </a:rPr>
              <a:t>HPL deals the matrix onto a </a:t>
            </a:r>
            <a:r>
              <a:rPr sz="1250" b="1" i="0">
                <a:solidFill>
                  <a:srgbClr val="C45E12"/>
                </a:solidFill>
                <a:latin typeface="Calibri"/>
              </a:rPr>
              <a:t>P × Q grid of ranks</a:t>
            </a:r>
            <a:r>
              <a:rPr sz="1250" b="0" i="0">
                <a:solidFill>
                  <a:srgbClr val="3A3A3A"/>
                </a:solidFill>
                <a:latin typeface="Calibri"/>
              </a:rPr>
              <a:t> — so P × Q must equal -np.  Change the rank count → rewrite P and Q  (keep P ≤ Q).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6318504"/>
            <a:ext cx="41148" cy="274320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423160" y="6291072"/>
            <a:ext cx="9281160" cy="38404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50" b="1" i="1">
                <a:solidFill>
                  <a:srgbClr val="C45E12"/>
                </a:solidFill>
                <a:latin typeface="Calibri"/>
              </a:rPr>
              <a:t>From the competition floor:  </a:t>
            </a:r>
            <a:r>
              <a:rPr sz="1050" b="0" i="1">
                <a:solidFill>
                  <a:srgbClr val="8A8A8A"/>
                </a:solidFill>
                <a:latin typeface="Calibri"/>
              </a:rPr>
              <a:t>same 24 cores either way — on my cluster, the slow network picked the winner. Measure both.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Common Pitfalls</a:t>
            </a:r>
          </a:p>
        </p:txBody>
      </p:sp>
      <p:sp>
        <p:nvSpPr>
          <p:cNvPr id="4" name="Oval 3"/>
          <p:cNvSpPr/>
          <p:nvPr/>
        </p:nvSpPr>
        <p:spPr>
          <a:xfrm>
            <a:off x="2286000" y="2468880"/>
            <a:ext cx="457200" cy="45720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2468880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80" y="2423160"/>
            <a:ext cx="42976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Throwing cooks at a serial recipe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2423160"/>
            <a:ext cx="448056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Amdahl caps you - parallelise the right part.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514600" y="2971800"/>
            <a:ext cx="0" cy="155448"/>
          </a:xfrm>
          <a:prstGeom prst="line">
            <a:avLst/>
          </a:prstGeom>
          <a:ln w="12700">
            <a:solidFill>
              <a:srgbClr val="E0E0E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286000" y="3218688"/>
            <a:ext cx="457200" cy="45720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286000" y="3218688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3172968"/>
            <a:ext cx="42976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Chatty MPI: runners everywhere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3172968"/>
            <a:ext cx="448056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Too many small messages drown the cooking.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2514600" y="3721608"/>
            <a:ext cx="0" cy="155448"/>
          </a:xfrm>
          <a:prstGeom prst="line">
            <a:avLst/>
          </a:prstGeom>
          <a:ln w="12700">
            <a:solidFill>
              <a:srgbClr val="E0E0E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286000" y="3968496"/>
            <a:ext cx="457200" cy="45720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286000" y="3968496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26080" y="3922776"/>
            <a:ext cx="42976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Oversubscribing the rented kitchen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3922776"/>
            <a:ext cx="448056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More threads than real cores = cooks tripping up.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2514600" y="4471416"/>
            <a:ext cx="0" cy="155448"/>
          </a:xfrm>
          <a:prstGeom prst="line">
            <a:avLst/>
          </a:prstGeom>
          <a:ln w="12700">
            <a:solidFill>
              <a:srgbClr val="E0E0E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2286000" y="4718304"/>
            <a:ext cx="457200" cy="45720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86000" y="4718304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26080" y="4672584"/>
            <a:ext cx="42976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Expecting 2 cooks = exactly 2x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4672584"/>
            <a:ext cx="448056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Overheads are real; measure the actual speed-up.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2514600" y="5221224"/>
            <a:ext cx="0" cy="155448"/>
          </a:xfrm>
          <a:prstGeom prst="line">
            <a:avLst/>
          </a:prstGeom>
          <a:ln w="12700">
            <a:solidFill>
              <a:srgbClr val="E0E0E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286000" y="5468112"/>
            <a:ext cx="457200" cy="457200"/>
          </a:xfrm>
          <a:prstGeom prst="ellipse">
            <a:avLst/>
          </a:prstGeom>
          <a:solidFill>
            <a:srgbClr val="C03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286000" y="5468112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26080" y="5422392"/>
            <a:ext cx="42976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3A3A3A"/>
                </a:solidFill>
                <a:latin typeface="Calibri"/>
              </a:rPr>
              <a:t>Forgetting cooks can collide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0" y="5422392"/>
            <a:ext cx="448056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  <a:latin typeface="Calibri"/>
              </a:rPr>
              <a:t>Shared data needs turns (locks) or it corrupts.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The Recipe to Remember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651760" y="2331720"/>
            <a:ext cx="8686800" cy="3977639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2651760" y="2331720"/>
            <a:ext cx="8686800" cy="640080"/>
          </a:xfrm>
          <a:prstGeom prst="roundRect">
            <a:avLst>
              <a:gd name="adj" fmla="val 4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651760" y="2697480"/>
            <a:ext cx="8686800" cy="274320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651760" y="2331720"/>
            <a:ext cx="86868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Parallel Computing  -  in five lines</a:t>
            </a:r>
          </a:p>
        </p:txBody>
      </p:sp>
      <p:sp>
        <p:nvSpPr>
          <p:cNvPr id="8" name="Oval 7"/>
          <p:cNvSpPr/>
          <p:nvPr/>
        </p:nvSpPr>
        <p:spPr>
          <a:xfrm>
            <a:off x="2971800" y="3300984"/>
            <a:ext cx="274320" cy="274320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2944368" y="3200400"/>
            <a:ext cx="329184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74720" y="3145536"/>
            <a:ext cx="18288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C45E12"/>
                </a:solidFill>
                <a:latin typeface="Calibri"/>
              </a:rPr>
              <a:t>Threads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0" y="3145536"/>
            <a:ext cx="58521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many cooks, one kitchen - shared memory, within a node (OpenMP).</a:t>
            </a:r>
          </a:p>
        </p:txBody>
      </p:sp>
      <p:sp>
        <p:nvSpPr>
          <p:cNvPr id="12" name="Oval 11"/>
          <p:cNvSpPr/>
          <p:nvPr/>
        </p:nvSpPr>
        <p:spPr>
          <a:xfrm>
            <a:off x="2971800" y="3867912"/>
            <a:ext cx="274320" cy="274320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2944368" y="3767328"/>
            <a:ext cx="329184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74720" y="3712464"/>
            <a:ext cx="18288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C45E12"/>
                </a:solidFill>
                <a:latin typeface="Calibri"/>
              </a:rPr>
              <a:t>Ranks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3712464"/>
            <a:ext cx="58521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many kitchens - separate memory, across nodes, via messages (MPI).</a:t>
            </a:r>
          </a:p>
        </p:txBody>
      </p:sp>
      <p:sp>
        <p:nvSpPr>
          <p:cNvPr id="16" name="Oval 15"/>
          <p:cNvSpPr/>
          <p:nvPr/>
        </p:nvSpPr>
        <p:spPr>
          <a:xfrm>
            <a:off x="2971800" y="4434840"/>
            <a:ext cx="274320" cy="274320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2944368" y="4334256"/>
            <a:ext cx="329184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474720" y="4279392"/>
            <a:ext cx="18288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C45E12"/>
                </a:solidFill>
                <a:latin typeface="Calibri"/>
              </a:rPr>
              <a:t>Great when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2080" y="4279392"/>
            <a:ext cx="58521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the work is independent: hand it out, near-perfect speed-up.</a:t>
            </a:r>
          </a:p>
        </p:txBody>
      </p:sp>
      <p:sp>
        <p:nvSpPr>
          <p:cNvPr id="20" name="Oval 19"/>
          <p:cNvSpPr/>
          <p:nvPr/>
        </p:nvSpPr>
        <p:spPr>
          <a:xfrm>
            <a:off x="2971800" y="5001768"/>
            <a:ext cx="274320" cy="274320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2944368" y="4901184"/>
            <a:ext cx="329184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474720" y="4846320"/>
            <a:ext cx="18288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C45E12"/>
                </a:solidFill>
                <a:latin typeface="Calibri"/>
              </a:rPr>
              <a:t>Stalls when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12080" y="4846320"/>
            <a:ext cx="58521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too much talking (communication) or a serial step (Amdahl).</a:t>
            </a:r>
          </a:p>
        </p:txBody>
      </p:sp>
      <p:sp>
        <p:nvSpPr>
          <p:cNvPr id="24" name="Oval 23"/>
          <p:cNvSpPr/>
          <p:nvPr/>
        </p:nvSpPr>
        <p:spPr>
          <a:xfrm>
            <a:off x="2971800" y="5568696"/>
            <a:ext cx="274320" cy="274320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2944368" y="5468112"/>
            <a:ext cx="329184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74720" y="5413248"/>
            <a:ext cx="18288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350" b="1" i="0">
                <a:solidFill>
                  <a:srgbClr val="C45E12"/>
                </a:solidFill>
                <a:latin typeface="Calibri"/>
              </a:rPr>
              <a:t>On a VM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12080" y="5413248"/>
            <a:ext cx="58521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your cooks are shared vCPUs - measure, don't assume.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One Cook Can Only Chop So Fast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651760"/>
            <a:ext cx="548640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Aft>
                <a:spcPts val="1400"/>
              </a:spcAft>
            </a:pPr>
            <a:r>
              <a:rPr sz="1900" b="1" i="0">
                <a:solidFill>
                  <a:srgbClr val="3A3A3A"/>
                </a:solidFill>
                <a:latin typeface="Calibri"/>
              </a:rPr>
              <a:t>A single cook with 10,000 onions is in for a long night.</a:t>
            </a:r>
          </a:p>
          <a:p>
            <a:pPr algn="l">
              <a:lnSpc>
                <a:spcPct val="110000"/>
              </a:lnSpc>
            </a:pPr>
            <a:r>
              <a:rPr sz="1500" b="0" i="0">
                <a:solidFill>
                  <a:srgbClr val="555555"/>
                </a:solidFill>
                <a:latin typeface="Calibri"/>
              </a:rPr>
              <a:t>Parallel computing is simply this: put </a:t>
            </a:r>
            <a:r>
              <a:rPr sz="1500" b="1" i="0">
                <a:solidFill>
                  <a:srgbClr val="E2711D"/>
                </a:solidFill>
                <a:latin typeface="Calibri"/>
              </a:rPr>
              <a:t>many cooks (cores)</a:t>
            </a:r>
            <a:r>
              <a:rPr sz="1500" b="0" i="0">
                <a:solidFill>
                  <a:srgbClr val="555555"/>
                </a:solidFill>
                <a:latin typeface="Calibri"/>
              </a:rPr>
              <a:t> on the job at the same time.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0" y="2743200"/>
            <a:ext cx="3474720" cy="283464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0" y="2743200"/>
            <a:ext cx="3474720" cy="4572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2980944"/>
            <a:ext cx="3474720" cy="219456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0" y="2743200"/>
            <a:ext cx="347472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One cook</a:t>
            </a:r>
          </a:p>
        </p:txBody>
      </p:sp>
      <p:sp>
        <p:nvSpPr>
          <p:cNvPr id="9" name="Oval 8"/>
          <p:cNvSpPr/>
          <p:nvPr/>
        </p:nvSpPr>
        <p:spPr>
          <a:xfrm>
            <a:off x="8641080" y="4828031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8613648" y="4727447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784080" y="3776472"/>
            <a:ext cx="457200" cy="457200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9756648" y="3675887"/>
            <a:ext cx="512064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8686800" y="5120640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970264" y="5120640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9253728" y="5120640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9537192" y="5120640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8778240" y="4954219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9061704" y="4954219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9345167" y="4954219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9628632" y="4954219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686800" y="4787798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8970264" y="4787798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9253728" y="4787798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9537192" y="4787798"/>
            <a:ext cx="237744" cy="237744"/>
          </a:xfrm>
          <a:prstGeom prst="ellipse">
            <a:avLst/>
          </a:prstGeom>
          <a:solidFill>
            <a:srgbClr val="C9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29600" y="5623560"/>
            <a:ext cx="34747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 i="1">
                <a:solidFill>
                  <a:srgbClr val="8A8A8A"/>
                </a:solidFill>
                <a:latin typeface="Calibri"/>
              </a:rPr>
              <a:t>10,000 onions to chop...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What's Coming Next   |   Q&amp;A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2468880" y="2834639"/>
            <a:ext cx="320040" cy="0"/>
          </a:xfrm>
          <a:prstGeom prst="line">
            <a:avLst/>
          </a:prstGeom>
          <a:ln w="38100">
            <a:solidFill>
              <a:srgbClr val="E2711D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17520" y="2560320"/>
            <a:ext cx="3383280" cy="594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C45E12"/>
                </a:solidFill>
                <a:latin typeface="Calibri"/>
              </a:rPr>
              <a:t>HPL Benchmarking + Demo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2560320"/>
            <a:ext cx="5394960" cy="594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555555"/>
                </a:solidFill>
                <a:latin typeface="Calibri"/>
              </a:rPr>
              <a:t>Tune threads, ranks and messages on a real run - live.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468880" y="3675887"/>
            <a:ext cx="320040" cy="0"/>
          </a:xfrm>
          <a:prstGeom prst="line">
            <a:avLst/>
          </a:prstGeom>
          <a:ln w="38100">
            <a:solidFill>
              <a:srgbClr val="E2711D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17520" y="3401568"/>
            <a:ext cx="3383280" cy="594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C45E12"/>
                </a:solidFill>
                <a:latin typeface="Calibri"/>
              </a:rPr>
              <a:t>Compilation &amp; Environments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3401568"/>
            <a:ext cx="5394960" cy="594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555555"/>
                </a:solidFill>
                <a:latin typeface="Calibri"/>
              </a:rPr>
              <a:t>Build the MPI + OpenMP code you just met.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2468880" y="4517136"/>
            <a:ext cx="320040" cy="0"/>
          </a:xfrm>
          <a:prstGeom prst="line">
            <a:avLst/>
          </a:prstGeom>
          <a:ln w="38100">
            <a:solidFill>
              <a:srgbClr val="E2711D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017520" y="4242816"/>
            <a:ext cx="3383280" cy="594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C45E12"/>
                </a:solidFill>
                <a:latin typeface="Calibri"/>
              </a:rPr>
              <a:t>Application Optimisation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4242816"/>
            <a:ext cx="5394960" cy="594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555555"/>
                </a:solidFill>
                <a:latin typeface="Calibri"/>
              </a:rPr>
              <a:t>Find the serial step and the chatty messages, and fix them.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5349240"/>
            <a:ext cx="95097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400" b="1" i="0">
                <a:solidFill>
                  <a:srgbClr val="3A3A3A"/>
                </a:solidFill>
                <a:latin typeface="Calibri"/>
              </a:rPr>
              <a:t>Questions?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6126480"/>
            <a:ext cx="9509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300" b="0" i="1">
                <a:solidFill>
                  <a:srgbClr val="E2711D"/>
                </a:solidFill>
                <a:latin typeface="Calibri"/>
              </a:rPr>
              <a:t>Many cooks, one meal.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los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43600" y="4114800"/>
            <a:ext cx="58521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8A8A8A"/>
                </a:solidFill>
                <a:latin typeface="Calibri"/>
              </a:rPr>
              <a:t>Parallel Computing  -  CHPC SCC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Why This Is the Whole Point of a Cluster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23160"/>
            <a:ext cx="941832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555555"/>
                </a:solidFill>
                <a:latin typeface="Calibri"/>
              </a:rPr>
              <a:t>Last session you met the </a:t>
            </a:r>
            <a:r>
              <a:rPr sz="1600" b="1" i="0">
                <a:solidFill>
                  <a:srgbClr val="E2711D"/>
                </a:solidFill>
                <a:latin typeface="Calibri"/>
              </a:rPr>
              <a:t>hardware</a:t>
            </a:r>
            <a:r>
              <a:rPr sz="1600" b="0" i="0">
                <a:solidFill>
                  <a:srgbClr val="555555"/>
                </a:solidFill>
                <a:latin typeface="Calibri"/>
              </a:rPr>
              <a:t>  -  cores inside a node, nodes inside a cluster. But all those cores only help if your program </a:t>
            </a:r>
            <a:r>
              <a:rPr sz="1600" b="1" i="0">
                <a:solidFill>
                  <a:srgbClr val="3A3A3A"/>
                </a:solidFill>
                <a:latin typeface="Calibri"/>
              </a:rPr>
              <a:t>splits the work across them.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3977639"/>
            <a:ext cx="4297680" cy="1874519"/>
          </a:xfrm>
          <a:prstGeom prst="roundRect">
            <a:avLst>
              <a:gd name="adj" fmla="val 6000"/>
            </a:avLst>
          </a:prstGeom>
          <a:solidFill>
            <a:srgbClr val="F2F2F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4206240"/>
            <a:ext cx="429768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700" b="1" i="0">
                <a:solidFill>
                  <a:srgbClr val="3A3A3A"/>
                </a:solidFill>
                <a:latin typeface="Calibri"/>
              </a:rPr>
              <a:t>1 cook</a:t>
            </a:r>
          </a:p>
          <a:p>
            <a:pPr algn="ctr"/>
            <a:r>
              <a:rPr sz="3000" b="1" i="0">
                <a:solidFill>
                  <a:srgbClr val="8A8A8A"/>
                </a:solidFill>
                <a:latin typeface="Calibri"/>
              </a:rPr>
              <a:t>10 hours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5349240"/>
            <a:ext cx="4297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8A8A8A"/>
                </a:solidFill>
                <a:latin typeface="Calibri"/>
              </a:rPr>
              <a:t>work done one piece at a time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812280" y="4709160"/>
            <a:ext cx="640080" cy="41148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7635240" y="3977639"/>
            <a:ext cx="4206240" cy="1874519"/>
          </a:xfrm>
          <a:prstGeom prst="roundRect">
            <a:avLst>
              <a:gd name="adj" fmla="val 6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35240" y="4206240"/>
            <a:ext cx="420624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700" b="1" i="0">
                <a:solidFill>
                  <a:srgbClr val="C45E12"/>
                </a:solidFill>
                <a:latin typeface="Calibri"/>
              </a:rPr>
              <a:t>100 cooks</a:t>
            </a:r>
          </a:p>
          <a:p>
            <a:pPr algn="ctr"/>
            <a:r>
              <a:rPr sz="3000" b="1" i="0">
                <a:solidFill>
                  <a:srgbClr val="E2711D"/>
                </a:solidFill>
                <a:latin typeface="Calibri"/>
              </a:rPr>
              <a:t>~6 minutes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35240" y="5349240"/>
            <a:ext cx="4206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C45E12"/>
                </a:solidFill>
                <a:latin typeface="Calibri"/>
              </a:rPr>
              <a:t>work shared, done at once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The Mental Model: A Kitchen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2697480"/>
            <a:ext cx="4572000" cy="306324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2286000" y="2697480"/>
            <a:ext cx="4572000" cy="4572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286000" y="2935224"/>
            <a:ext cx="4572000" cy="219456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86000" y="2697480"/>
            <a:ext cx="45720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The kitchen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42032" y="4919472"/>
            <a:ext cx="4059935" cy="475488"/>
          </a:xfrm>
          <a:prstGeom prst="roundRect">
            <a:avLst>
              <a:gd name="adj" fmla="val 12000"/>
            </a:avLst>
          </a:prstGeom>
          <a:solidFill>
            <a:srgbClr val="ECE0CF"/>
          </a:solidFill>
          <a:ln w="12700">
            <a:solidFill>
              <a:srgbClr val="D8C4A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42032" y="4919472"/>
            <a:ext cx="4059935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50" b="0" i="1">
                <a:solidFill>
                  <a:srgbClr val="86633E"/>
                </a:solidFill>
                <a:latin typeface="Calibri"/>
              </a:rPr>
              <a:t>shared counter + fridge</a:t>
            </a:r>
          </a:p>
        </p:txBody>
      </p:sp>
      <p:sp>
        <p:nvSpPr>
          <p:cNvPr id="10" name="Oval 9"/>
          <p:cNvSpPr/>
          <p:nvPr/>
        </p:nvSpPr>
        <p:spPr>
          <a:xfrm>
            <a:off x="2697480" y="443484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670048" y="433425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680460" y="443484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3653028" y="433425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4663440" y="443484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636007" y="433425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646420" y="443484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5618988" y="433425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286000" y="589788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 i="1">
                <a:solidFill>
                  <a:srgbClr val="3A3A3A"/>
                </a:solidFill>
                <a:latin typeface="Calibri"/>
              </a:rPr>
              <a:t>Hold onto this picture - everything today builds on it.</a:t>
            </a:r>
          </a:p>
        </p:txBody>
      </p:sp>
      <p:sp>
        <p:nvSpPr>
          <p:cNvPr id="19" name="Oval 18"/>
          <p:cNvSpPr/>
          <p:nvPr/>
        </p:nvSpPr>
        <p:spPr>
          <a:xfrm>
            <a:off x="7452360" y="2980944"/>
            <a:ext cx="292608" cy="292608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424928" y="2880360"/>
            <a:ext cx="347472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973568" y="2761488"/>
            <a:ext cx="3977639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00"/>
              </a:spcAft>
            </a:pPr>
            <a:r>
              <a:rPr sz="1400" b="1" i="0">
                <a:solidFill>
                  <a:srgbClr val="C45E12"/>
                </a:solidFill>
                <a:latin typeface="Calibri"/>
              </a:rPr>
              <a:t>A cook</a:t>
            </a:r>
          </a:p>
          <a:p>
            <a:pPr algn="l">
              <a:lnSpc>
                <a:spcPct val="100000"/>
              </a:lnSpc>
            </a:pPr>
            <a:r>
              <a:rPr sz="1150" b="0" i="0">
                <a:solidFill>
                  <a:srgbClr val="555555"/>
                </a:solidFill>
                <a:latin typeface="Calibri"/>
              </a:rPr>
              <a:t>= one core: the worker that does the cooking</a:t>
            </a:r>
          </a:p>
        </p:txBody>
      </p:sp>
      <p:sp>
        <p:nvSpPr>
          <p:cNvPr id="22" name="Oval 21"/>
          <p:cNvSpPr/>
          <p:nvPr/>
        </p:nvSpPr>
        <p:spPr>
          <a:xfrm>
            <a:off x="7452360" y="3730752"/>
            <a:ext cx="292608" cy="292608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424928" y="3630168"/>
            <a:ext cx="347472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973568" y="3511296"/>
            <a:ext cx="3977639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00"/>
              </a:spcAft>
            </a:pPr>
            <a:r>
              <a:rPr sz="1400" b="1" i="0">
                <a:solidFill>
                  <a:srgbClr val="C45E12"/>
                </a:solidFill>
                <a:latin typeface="Calibri"/>
              </a:rPr>
              <a:t>The kitchen</a:t>
            </a:r>
          </a:p>
          <a:p>
            <a:pPr algn="l">
              <a:lnSpc>
                <a:spcPct val="100000"/>
              </a:lnSpc>
            </a:pPr>
            <a:r>
              <a:rPr sz="1150" b="0" i="0">
                <a:solidFill>
                  <a:srgbClr val="555555"/>
                </a:solidFill>
                <a:latin typeface="Calibri"/>
              </a:rPr>
              <a:t>= one node: cooks share its counters &amp; fridge</a:t>
            </a:r>
          </a:p>
        </p:txBody>
      </p:sp>
      <p:sp>
        <p:nvSpPr>
          <p:cNvPr id="25" name="Oval 24"/>
          <p:cNvSpPr/>
          <p:nvPr/>
        </p:nvSpPr>
        <p:spPr>
          <a:xfrm>
            <a:off x="7452360" y="4480560"/>
            <a:ext cx="292608" cy="292608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7424928" y="4379976"/>
            <a:ext cx="347472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973568" y="4261104"/>
            <a:ext cx="3977639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00"/>
              </a:spcAft>
            </a:pPr>
            <a:r>
              <a:rPr sz="1400" b="1" i="0">
                <a:solidFill>
                  <a:srgbClr val="C45E12"/>
                </a:solidFill>
                <a:latin typeface="Calibri"/>
              </a:rPr>
              <a:t>The recipe</a:t>
            </a:r>
          </a:p>
          <a:p>
            <a:pPr algn="l">
              <a:lnSpc>
                <a:spcPct val="100000"/>
              </a:lnSpc>
            </a:pPr>
            <a:r>
              <a:rPr sz="1150" b="0" i="0">
                <a:solidFill>
                  <a:srgbClr val="555555"/>
                </a:solidFill>
                <a:latin typeface="Calibri"/>
              </a:rPr>
              <a:t>= your program: the steps everyone follows</a:t>
            </a:r>
          </a:p>
        </p:txBody>
      </p:sp>
      <p:sp>
        <p:nvSpPr>
          <p:cNvPr id="28" name="Oval 27"/>
          <p:cNvSpPr/>
          <p:nvPr/>
        </p:nvSpPr>
        <p:spPr>
          <a:xfrm>
            <a:off x="7452360" y="5230368"/>
            <a:ext cx="292608" cy="292608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7424928" y="5129784"/>
            <a:ext cx="347472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973568" y="5010912"/>
            <a:ext cx="3977639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100"/>
              </a:spcAft>
            </a:pPr>
            <a:r>
              <a:rPr sz="1400" b="1" i="0">
                <a:solidFill>
                  <a:srgbClr val="C45E12"/>
                </a:solidFill>
                <a:latin typeface="Calibri"/>
              </a:rPr>
              <a:t>Shared counter</a:t>
            </a:r>
          </a:p>
          <a:p>
            <a:pPr algn="l">
              <a:lnSpc>
                <a:spcPct val="100000"/>
              </a:lnSpc>
            </a:pPr>
            <a:r>
              <a:rPr sz="1150" b="0" i="0">
                <a:solidFill>
                  <a:srgbClr val="555555"/>
                </a:solidFill>
                <a:latin typeface="Calibri"/>
              </a:rPr>
              <a:t>= shared memory: anyone reaches the same food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Two Ways to Add Cooking Power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74920" y="2377440"/>
            <a:ext cx="2468880" cy="146304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8A8A8A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5074920" y="2377440"/>
            <a:ext cx="2468880" cy="457200"/>
          </a:xfrm>
          <a:prstGeom prst="roundRect">
            <a:avLst>
              <a:gd name="adj" fmla="val 6000"/>
            </a:avLst>
          </a:prstGeom>
          <a:solidFill>
            <a:srgbClr val="8A8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74920" y="2615184"/>
            <a:ext cx="2468880" cy="219456"/>
          </a:xfrm>
          <a:prstGeom prst="rect">
            <a:avLst/>
          </a:prstGeom>
          <a:solidFill>
            <a:srgbClr val="8A8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74920" y="2377440"/>
            <a:ext cx="24688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Start: one kitchen</a:t>
            </a:r>
          </a:p>
        </p:txBody>
      </p:sp>
      <p:sp>
        <p:nvSpPr>
          <p:cNvPr id="8" name="Oval 7"/>
          <p:cNvSpPr/>
          <p:nvPr/>
        </p:nvSpPr>
        <p:spPr>
          <a:xfrm>
            <a:off x="5486400" y="309067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5458968" y="299008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6400800" y="3090672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6373368" y="2990088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2" name="Connector 11"/>
          <p:cNvCxnSpPr/>
          <p:nvPr/>
        </p:nvCxnSpPr>
        <p:spPr>
          <a:xfrm flipH="1">
            <a:off x="3383280" y="3840480"/>
            <a:ext cx="1828800" cy="731520"/>
          </a:xfrm>
          <a:prstGeom prst="line">
            <a:avLst/>
          </a:prstGeom>
          <a:ln w="33020">
            <a:solidFill>
              <a:srgbClr val="156082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7406640" y="3840480"/>
            <a:ext cx="1828800" cy="731520"/>
          </a:xfrm>
          <a:prstGeom prst="line">
            <a:avLst/>
          </a:prstGeom>
          <a:ln w="33020">
            <a:solidFill>
              <a:srgbClr val="E2711D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286000" y="4572000"/>
            <a:ext cx="3931920" cy="1554480"/>
          </a:xfrm>
          <a:prstGeom prst="roundRect">
            <a:avLst>
              <a:gd name="adj" fmla="val 6000"/>
            </a:avLst>
          </a:prstGeom>
          <a:solidFill>
            <a:srgbClr val="EAF1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468880" y="4709160"/>
            <a:ext cx="3566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4000"/>
              </a:lnSpc>
              <a:spcAft>
                <a:spcPts val="400"/>
              </a:spcAft>
            </a:pPr>
            <a:r>
              <a:rPr sz="1450" b="1" i="0">
                <a:solidFill>
                  <a:srgbClr val="156082"/>
                </a:solidFill>
                <a:latin typeface="Calibri"/>
              </a:rPr>
              <a:t>Add cooks to THIS kitchen</a:t>
            </a:r>
          </a:p>
          <a:p>
            <a:pPr algn="l">
              <a:lnSpc>
                <a:spcPct val="104000"/>
              </a:lnSpc>
              <a:spcAft>
                <a:spcPts val="300"/>
              </a:spcAft>
            </a:pPr>
            <a:r>
              <a:rPr sz="1200" b="0" i="0">
                <a:solidFill>
                  <a:srgbClr val="3A3A3A"/>
                </a:solidFill>
                <a:latin typeface="Calibri"/>
              </a:rPr>
              <a:t>More workers sharing one memory.</a:t>
            </a:r>
          </a:p>
          <a:p>
            <a:pPr algn="l">
              <a:lnSpc>
                <a:spcPct val="104000"/>
              </a:lnSpc>
            </a:pPr>
            <a:r>
              <a:rPr sz="1350" b="1" i="0">
                <a:solidFill>
                  <a:srgbClr val="156082"/>
                </a:solidFill>
                <a:latin typeface="Calibri"/>
              </a:rPr>
              <a:t>=  Threads  (OpenMP)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818120" y="4572000"/>
            <a:ext cx="3931920" cy="1554480"/>
          </a:xfrm>
          <a:prstGeom prst="roundRect">
            <a:avLst>
              <a:gd name="adj" fmla="val 6000"/>
            </a:avLst>
          </a:prstGeom>
          <a:solidFill>
            <a:srgbClr val="FBEEE3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001000" y="4709160"/>
            <a:ext cx="35661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4000"/>
              </a:lnSpc>
              <a:spcAft>
                <a:spcPts val="400"/>
              </a:spcAft>
            </a:pPr>
            <a:r>
              <a:rPr sz="1450" b="1" i="0">
                <a:solidFill>
                  <a:srgbClr val="C45E12"/>
                </a:solidFill>
                <a:latin typeface="Calibri"/>
              </a:rPr>
              <a:t>Open MORE kitchens (processes)</a:t>
            </a:r>
          </a:p>
          <a:p>
            <a:pPr algn="l">
              <a:lnSpc>
                <a:spcPct val="104000"/>
              </a:lnSpc>
              <a:spcAft>
                <a:spcPts val="300"/>
              </a:spcAft>
            </a:pPr>
            <a:r>
              <a:rPr sz="1200" b="0" i="0">
                <a:solidFill>
                  <a:srgbClr val="3A3A3A"/>
                </a:solidFill>
                <a:latin typeface="Calibri"/>
              </a:rPr>
              <a:t>Each a separate process with its own memory.</a:t>
            </a:r>
          </a:p>
          <a:p>
            <a:pPr algn="l">
              <a:lnSpc>
                <a:spcPct val="104000"/>
              </a:lnSpc>
            </a:pPr>
            <a:r>
              <a:rPr sz="1350" b="1" i="0">
                <a:solidFill>
                  <a:srgbClr val="C45E12"/>
                </a:solidFill>
                <a:latin typeface="Calibri"/>
              </a:rPr>
              <a:t>=  Ranks  (MPI)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Threads: Many Cooks, One Kitchen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2514600"/>
            <a:ext cx="5577840" cy="320040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2286000" y="251460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286000" y="2752344"/>
            <a:ext cx="5577840" cy="219456"/>
          </a:xfrm>
          <a:prstGeom prst="rect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86000" y="2514600"/>
            <a:ext cx="557784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One kitchen = one node  (OpenMP)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42032" y="4873752"/>
            <a:ext cx="5065775" cy="475488"/>
          </a:xfrm>
          <a:prstGeom prst="roundRect">
            <a:avLst>
              <a:gd name="adj" fmla="val 12000"/>
            </a:avLst>
          </a:prstGeom>
          <a:solidFill>
            <a:srgbClr val="ECE0CF"/>
          </a:solidFill>
          <a:ln w="12700">
            <a:solidFill>
              <a:srgbClr val="D8C4A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42032" y="4873752"/>
            <a:ext cx="5065775" cy="47548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50" b="0" i="1">
                <a:solidFill>
                  <a:srgbClr val="86633E"/>
                </a:solidFill>
                <a:latin typeface="Calibri"/>
              </a:rPr>
              <a:t>shared counter + fridge  =  shared memory</a:t>
            </a:r>
          </a:p>
        </p:txBody>
      </p:sp>
      <p:sp>
        <p:nvSpPr>
          <p:cNvPr id="10" name="Oval 9"/>
          <p:cNvSpPr/>
          <p:nvPr/>
        </p:nvSpPr>
        <p:spPr>
          <a:xfrm>
            <a:off x="2697480" y="438912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670048" y="428853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520440" y="438912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3493008" y="428853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4343400" y="438912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315968" y="428853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166360" y="438912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5138928" y="428853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5989320" y="438912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5961888" y="428853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812280" y="4389120"/>
            <a:ext cx="310896" cy="310896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784848" y="4288536"/>
            <a:ext cx="365760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0" y="2697480"/>
            <a:ext cx="3566160" cy="3017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Aft>
                <a:spcPts val="800"/>
              </a:spcAft>
            </a:pPr>
            <a:r>
              <a:rPr sz="1400" b="1" i="0">
                <a:solidFill>
                  <a:srgbClr val="3A3A3A"/>
                </a:solidFill>
                <a:latin typeface="Calibri"/>
              </a:rPr>
              <a:t>All cooks share the same kitchen:</a:t>
            </a:r>
          </a:p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300" b="0" i="0">
                <a:solidFill>
                  <a:srgbClr val="555555"/>
                </a:solidFill>
                <a:latin typeface="Calibri"/>
              </a:rPr>
              <a:t>one fridge, one set of counters  -  </a:t>
            </a:r>
            <a:r>
              <a:rPr sz="1300" b="1" i="0">
                <a:solidFill>
                  <a:srgbClr val="156082"/>
                </a:solidFill>
                <a:latin typeface="Calibri"/>
              </a:rPr>
              <a:t>shared memory.</a:t>
            </a:r>
          </a:p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300" b="0" i="0">
                <a:solidFill>
                  <a:srgbClr val="555555"/>
                </a:solidFill>
                <a:latin typeface="Calibri"/>
              </a:rPr>
              <a:t>Coordinating is easy:  just talk across the counter (fast).</a:t>
            </a:r>
          </a:p>
          <a:p>
            <a:pPr algn="l">
              <a:lnSpc>
                <a:spcPct val="108000"/>
              </a:lnSpc>
            </a:pPr>
            <a:r>
              <a:rPr sz="1300" b="0" i="0">
                <a:solidFill>
                  <a:srgbClr val="555555"/>
                </a:solidFill>
                <a:latin typeface="Calibri"/>
              </a:rPr>
              <a:t>The limit:  one kitchen only holds so many cooks  -  you can't grow past a single node.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0" y="5897880"/>
            <a:ext cx="55778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50" b="1" i="1">
                <a:solidFill>
                  <a:srgbClr val="156082"/>
                </a:solidFill>
                <a:latin typeface="Calibri"/>
              </a:rPr>
              <a:t>OpenMP = how you put more cooks into one kitchen.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Sharing Is Fast - But Watch the Collisions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6888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156082"/>
                </a:solidFill>
                <a:latin typeface="Calibri"/>
              </a:rPr>
              <a:t>The upside</a:t>
            </a:r>
          </a:p>
        </p:txBody>
      </p:sp>
      <p:sp>
        <p:nvSpPr>
          <p:cNvPr id="5" name="Oval 4"/>
          <p:cNvSpPr/>
          <p:nvPr/>
        </p:nvSpPr>
        <p:spPr>
          <a:xfrm>
            <a:off x="2331720" y="2907792"/>
            <a:ext cx="146304" cy="146304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560320" y="2816352"/>
            <a:ext cx="438912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No copying - everyone reaches the same ingredients</a:t>
            </a:r>
          </a:p>
        </p:txBody>
      </p:sp>
      <p:sp>
        <p:nvSpPr>
          <p:cNvPr id="7" name="Oval 6"/>
          <p:cNvSpPr/>
          <p:nvPr/>
        </p:nvSpPr>
        <p:spPr>
          <a:xfrm>
            <a:off x="2331720" y="3410712"/>
            <a:ext cx="146304" cy="146304"/>
          </a:xfrm>
          <a:prstGeom prst="ellipse">
            <a:avLst/>
          </a:prstGeom>
          <a:solidFill>
            <a:srgbClr val="1560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560320" y="3319272"/>
            <a:ext cx="438912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Coordination is instant - just talk across the counter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406908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C45E12"/>
                </a:solidFill>
                <a:latin typeface="Calibri"/>
              </a:rPr>
              <a:t>The catch</a:t>
            </a:r>
          </a:p>
        </p:txBody>
      </p:sp>
      <p:sp>
        <p:nvSpPr>
          <p:cNvPr id="10" name="Oval 9"/>
          <p:cNvSpPr/>
          <p:nvPr/>
        </p:nvSpPr>
        <p:spPr>
          <a:xfrm>
            <a:off x="2331720" y="4507992"/>
            <a:ext cx="146304" cy="146304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60320" y="4416552"/>
            <a:ext cx="438912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Two cooks grab the same pot at once  =  a clash (race condition)</a:t>
            </a:r>
          </a:p>
        </p:txBody>
      </p:sp>
      <p:sp>
        <p:nvSpPr>
          <p:cNvPr id="12" name="Oval 11"/>
          <p:cNvSpPr/>
          <p:nvPr/>
        </p:nvSpPr>
        <p:spPr>
          <a:xfrm>
            <a:off x="2331720" y="5010912"/>
            <a:ext cx="146304" cy="146304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60320" y="4919472"/>
            <a:ext cx="438912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3A3A3A"/>
                </a:solidFill>
                <a:latin typeface="Calibri"/>
              </a:rPr>
              <a:t>Fix: take turns (a lock) - but too much turn-taking slows everyone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80960" y="2606040"/>
            <a:ext cx="4114800" cy="3017520"/>
          </a:xfrm>
          <a:prstGeom prst="roundRect">
            <a:avLst>
              <a:gd name="adj" fmla="val 5000"/>
            </a:avLst>
          </a:prstGeom>
          <a:solidFill>
            <a:srgbClr val="F7F6F4"/>
          </a:solidFill>
          <a:ln w="2540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7680960" y="2606040"/>
            <a:ext cx="4114800" cy="457200"/>
          </a:xfrm>
          <a:prstGeom prst="roundRect">
            <a:avLst>
              <a:gd name="adj" fmla="val 6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680960" y="2843784"/>
            <a:ext cx="4114800" cy="219456"/>
          </a:xfrm>
          <a:prstGeom prst="rect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80960" y="2606040"/>
            <a:ext cx="41148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One pot, two cooks</a:t>
            </a:r>
          </a:p>
        </p:txBody>
      </p:sp>
      <p:sp>
        <p:nvSpPr>
          <p:cNvPr id="18" name="Oval 17"/>
          <p:cNvSpPr/>
          <p:nvPr/>
        </p:nvSpPr>
        <p:spPr>
          <a:xfrm>
            <a:off x="8503920" y="3959352"/>
            <a:ext cx="457200" cy="457200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8476488" y="3858768"/>
            <a:ext cx="512064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0332720" y="3959352"/>
            <a:ext cx="457200" cy="457200"/>
          </a:xfrm>
          <a:prstGeom prst="ellipse">
            <a:avLst/>
          </a:prstGeom>
          <a:solidFill>
            <a:srgbClr val="E08E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10305288" y="3858768"/>
            <a:ext cx="512064" cy="173736"/>
          </a:xfrm>
          <a:prstGeom prst="roundRect">
            <a:avLst>
              <a:gd name="adj" fmla="val 45000"/>
            </a:avLst>
          </a:prstGeom>
          <a:solidFill>
            <a:srgbClr val="FFFFFF"/>
          </a:solidFill>
          <a:ln w="9525">
            <a:solidFill>
              <a:srgbClr val="DDDD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464040" y="4160520"/>
            <a:ext cx="502920" cy="411480"/>
          </a:xfrm>
          <a:prstGeom prst="ellipse">
            <a:avLst/>
          </a:prstGeom>
          <a:solidFill>
            <a:srgbClr val="9A9A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3" name="Connector 22"/>
          <p:cNvCxnSpPr/>
          <p:nvPr/>
        </p:nvCxnSpPr>
        <p:spPr>
          <a:xfrm>
            <a:off x="8869680" y="4160520"/>
            <a:ext cx="548640" cy="182880"/>
          </a:xfrm>
          <a:prstGeom prst="line">
            <a:avLst/>
          </a:prstGeom>
          <a:ln w="25400">
            <a:solidFill>
              <a:srgbClr val="E2711D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 flipH="1">
            <a:off x="9966960" y="4160520"/>
            <a:ext cx="457200" cy="182880"/>
          </a:xfrm>
          <a:prstGeom prst="line">
            <a:avLst/>
          </a:prstGeom>
          <a:ln w="25400">
            <a:solidFill>
              <a:srgbClr val="E2711D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80960" y="5029200"/>
            <a:ext cx="4114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50" b="0" i="1">
                <a:solidFill>
                  <a:srgbClr val="3A3A3A"/>
                </a:solidFill>
                <a:latin typeface="Calibri"/>
              </a:rPr>
              <a:t>Both reach for the same pot  -  who wins?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603504"/>
            <a:ext cx="8183879" cy="12984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A Taste of OpenMP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2423160"/>
            <a:ext cx="94183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Tell the compiler: 'split this loop of 10,000 onions across the cooks.'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3108960"/>
            <a:ext cx="6492240" cy="2286000"/>
          </a:xfrm>
          <a:prstGeom prst="roundRect">
            <a:avLst>
              <a:gd name="adj" fmla="val 4000"/>
            </a:avLst>
          </a:prstGeom>
          <a:solidFill>
            <a:srgbClr val="212121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2487168" y="3291840"/>
            <a:ext cx="128016" cy="128016"/>
          </a:xfrm>
          <a:prstGeom prst="ellipse">
            <a:avLst/>
          </a:prstGeom>
          <a:solidFill>
            <a:srgbClr val="FF5F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2724912" y="3291840"/>
            <a:ext cx="128016" cy="128016"/>
          </a:xfrm>
          <a:prstGeom prst="ellipse">
            <a:avLst/>
          </a:prstGeom>
          <a:solidFill>
            <a:srgbClr val="FFBD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962656" y="3291840"/>
            <a:ext cx="128016" cy="128016"/>
          </a:xfrm>
          <a:prstGeom prst="ellipse">
            <a:avLst/>
          </a:prstGeom>
          <a:solidFill>
            <a:srgbClr val="27C9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42032" y="3566160"/>
            <a:ext cx="6035040" cy="171907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250" b="0" i="0">
                <a:solidFill>
                  <a:srgbClr val="7EC699"/>
                </a:solidFill>
                <a:latin typeface="Consolas"/>
              </a:rPr>
              <a:t>// chop every onion - hand them out to the cooks</a:t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350" b="1" i="0">
                <a:solidFill>
                  <a:srgbClr val="C586E0"/>
                </a:solidFill>
                <a:latin typeface="Consolas"/>
              </a:rPr>
              <a:t>#pragma omp parallel for</a:t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350" b="0" i="0">
                <a:solidFill>
                  <a:srgbClr val="E2E2E2"/>
                </a:solidFill>
                <a:latin typeface="Consolas"/>
              </a:rPr>
              <a:t>for (i = 0; i &lt; 10000; i++)</a:t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350" b="0" i="0">
                <a:solidFill>
                  <a:srgbClr val="E2E2E2"/>
                </a:solidFill>
                <a:latin typeface="Consolas"/>
              </a:rPr>
              <a:t>    chop(onion[i]);</a:t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600" b="0" i="0">
                <a:solidFill>
                  <a:srgbClr val="E2E2E2"/>
                </a:solidFill>
                <a:latin typeface="Consolas"/>
              </a:rPr>
              <a:t/>
            </a:r>
          </a:p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sz="1250" b="1" i="0">
                <a:solidFill>
                  <a:srgbClr val="7EC699"/>
                </a:solidFill>
                <a:latin typeface="Consolas"/>
              </a:rPr>
              <a:t>$ </a:t>
            </a:r>
            <a:r>
              <a:rPr sz="1250" b="0" i="0">
                <a:solidFill>
                  <a:srgbClr val="E2E2E2"/>
                </a:solidFill>
                <a:latin typeface="Consolas"/>
              </a:rPr>
              <a:t>export OMP_NUM_THREADS=8</a:t>
            </a:r>
            <a:r>
              <a:rPr sz="1250" b="0" i="0">
                <a:solidFill>
                  <a:srgbClr val="7EC699"/>
                </a:solidFill>
                <a:latin typeface="Consolas"/>
              </a:rPr>
              <a:t>   # 8 cooks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52560" y="3200400"/>
            <a:ext cx="2743200" cy="21945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Aft>
                <a:spcPts val="1000"/>
              </a:spcAft>
            </a:pPr>
            <a:r>
              <a:rPr sz="1300" b="1" i="0">
                <a:solidFill>
                  <a:srgbClr val="3A3A3A"/>
                </a:solidFill>
                <a:latin typeface="Calibri"/>
              </a:rPr>
              <a:t>One line turns one cook into eight.</a:t>
            </a:r>
          </a:p>
          <a:p>
            <a:pPr algn="l">
              <a:lnSpc>
                <a:spcPct val="108000"/>
              </a:lnSpc>
            </a:pPr>
            <a:r>
              <a:rPr sz="1200" b="0" i="0">
                <a:solidFill>
                  <a:srgbClr val="555555"/>
                </a:solidFill>
                <a:latin typeface="Calibri"/>
              </a:rPr>
              <a:t>The cooks share the same arrays  -  no copying.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5715000"/>
            <a:ext cx="94183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50" b="0" i="1">
                <a:solidFill>
                  <a:srgbClr val="8A8A8A"/>
                </a:solidFill>
                <a:latin typeface="Calibri"/>
              </a:rPr>
              <a:t>The dedicated OpenMP session goes deeper - here we just want the picture.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5E0B0BE7023646947F920637974D5A" ma:contentTypeVersion="8" ma:contentTypeDescription="Create a new document." ma:contentTypeScope="" ma:versionID="86a7728a04c9f38ebdc1b4513ee515b2">
  <xsd:schema xmlns:xsd="http://www.w3.org/2001/XMLSchema" xmlns:xs="http://www.w3.org/2001/XMLSchema" xmlns:p="http://schemas.microsoft.com/office/2006/metadata/properties" xmlns:ns2="debb861a-3e1f-472e-8981-c630a4519e80" targetNamespace="http://schemas.microsoft.com/office/2006/metadata/properties" ma:root="true" ma:fieldsID="b632a1c1f4c24e24e8a5a77f175ebbdd" ns2:_="">
    <xsd:import namespace="debb861a-3e1f-472e-8981-c630a4519e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b861a-3e1f-472e-8981-c630a4519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D980B8-B088-454E-903A-3F4E216F6D0E}"/>
</file>

<file path=customXml/itemProps2.xml><?xml version="1.0" encoding="utf-8"?>
<ds:datastoreItem xmlns:ds="http://schemas.openxmlformats.org/officeDocument/2006/customXml" ds:itemID="{D56A9F64-1FC3-4A6C-B0E5-DC2C4CA71E2C}"/>
</file>

<file path=customXml/itemProps3.xml><?xml version="1.0" encoding="utf-8"?>
<ds:datastoreItem xmlns:ds="http://schemas.openxmlformats.org/officeDocument/2006/customXml" ds:itemID="{C812A34E-E048-4E5B-B7B5-DC576D0A818E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0x010100CB5E0B0BE7023646947F920637974D5A</vt:lpwstr>
  </property>
</Properties>
</file>