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66" autoAdjust="0"/>
    <p:restoredTop sz="94610"/>
  </p:normalViewPr>
  <p:slideViewPr>
    <p:cSldViewPr snapToGrid="0" snapToObjects="1">
      <p:cViewPr>
        <p:scale>
          <a:sx n="102" d="100"/>
          <a:sy n="102" d="100"/>
        </p:scale>
        <p:origin x="3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2612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Welcome. This is the pre-recorded Introduction to Linux Services session for the CHPC SCC 2026 Selection Round. Introduce yourself and your team briefly before diving 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 slow in the recording. Narrate every command before typing. Step 7 (break + fix) is the most valuable — students remember seeing a failure diagnosed and fixed far better than just seeing things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 with energy. If you walk away knowing how to check a service status, start/stop/enable it, and read its logs — you're already ahead of most first-time SCC participants.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Connect forward — learning services wasn't abstract, it's the foundation for everything they're about to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Paint the picture: HPC clusters are kept alive by background processes called services. SSH, NFS, Slurm — all services. If one fails, jobs don't run, files can't be accessed.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'd' at the end of sshd, slurmd etc. stands for daemon. These start before any user logs in — they are part of what makes a multi-user multi-node system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systemd replaced the older SysVinit. On Rocky Linux / CentOS (which CHPC uses) systemd is the init system. PID 1 means it's the very first process — everything else is a child.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Emphasise: status is the first thing you run when something seems wrong. enable vs start is a critical distinction — start runs it NOW; enable makes it survive a reboot.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 students to scan: (1) active/inactive, (2) enabled/disabled, (3) the log lines at the bottom. If it says 'failed' in red, the logs will usually explain why.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Logs are the sysadmin's best friend. When a service fails, the FIRST thing you do is run journalctl -xe or journalctl -u &lt;service&gt; -n 50. -f is great for watching a service come up in real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enable/start distinction is vital. Fix and restart a service during competition → cluster reboots → if you only started but didn't enable — it's gone. Always enable critical services.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the exact mistakes that trip up SCC students. Spend extra time on #1 (start vs enable) and #2 (checking logs).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663440" y="2423160"/>
            <a:ext cx="41148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 to</a:t>
            </a:r>
            <a:endParaRPr lang="en-US" sz="2800" dirty="0"/>
          </a:p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Services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663440" y="3794760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CHPC SCC 2026 Selection Round  |  Pre-recorded Session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593654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Walkthrough — Watch &amp; Follow Along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6172200" cy="438912"/>
          </a:xfrm>
          <a:prstGeom prst="roundRect">
            <a:avLst>
              <a:gd name="adj" fmla="val 12500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2670048" y="1700784"/>
            <a:ext cx="365760" cy="365760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670048" y="170078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154680" y="1700784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running services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154680" y="1883664"/>
            <a:ext cx="5577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systemctl list-units --type=service --state=running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651760" y="2157984"/>
            <a:ext cx="6172200" cy="438912"/>
          </a:xfrm>
          <a:prstGeom prst="roundRect">
            <a:avLst>
              <a:gd name="adj" fmla="val 12500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9" name="Shape 7"/>
          <p:cNvSpPr/>
          <p:nvPr/>
        </p:nvSpPr>
        <p:spPr>
          <a:xfrm>
            <a:off x="2670048" y="2194560"/>
            <a:ext cx="365760" cy="365760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2670048" y="21945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154680" y="219456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 SSH service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154680" y="2377440"/>
            <a:ext cx="5577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systemctl status sshd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651760" y="2651760"/>
            <a:ext cx="6172200" cy="438912"/>
          </a:xfrm>
          <a:prstGeom prst="roundRect">
            <a:avLst>
              <a:gd name="adj" fmla="val 12500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4" name="Shape 12"/>
          <p:cNvSpPr/>
          <p:nvPr/>
        </p:nvSpPr>
        <p:spPr>
          <a:xfrm>
            <a:off x="2670048" y="2688336"/>
            <a:ext cx="365760" cy="365760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5" name="Text 13"/>
          <p:cNvSpPr/>
          <p:nvPr/>
        </p:nvSpPr>
        <p:spPr>
          <a:xfrm>
            <a:off x="2670048" y="268833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154680" y="268833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and verify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154680" y="2871216"/>
            <a:ext cx="5577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sudo systemctl stop sshd  →  status shows inactive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651760" y="3145536"/>
            <a:ext cx="6172200" cy="438912"/>
          </a:xfrm>
          <a:prstGeom prst="roundRect">
            <a:avLst>
              <a:gd name="adj" fmla="val 12500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9" name="Shape 17"/>
          <p:cNvSpPr/>
          <p:nvPr/>
        </p:nvSpPr>
        <p:spPr>
          <a:xfrm>
            <a:off x="2670048" y="3182112"/>
            <a:ext cx="365760" cy="365760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0" name="Text 18"/>
          <p:cNvSpPr/>
          <p:nvPr/>
        </p:nvSpPr>
        <p:spPr>
          <a:xfrm>
            <a:off x="2670048" y="318211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154680" y="318211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and re-verify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154680" y="3364992"/>
            <a:ext cx="5577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sudo systemctl start sshd  →  active again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651760" y="3639312"/>
            <a:ext cx="6172200" cy="438912"/>
          </a:xfrm>
          <a:prstGeom prst="roundRect">
            <a:avLst>
              <a:gd name="adj" fmla="val 12500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4" name="Shape 22"/>
          <p:cNvSpPr/>
          <p:nvPr/>
        </p:nvSpPr>
        <p:spPr>
          <a:xfrm>
            <a:off x="2670048" y="3675888"/>
            <a:ext cx="365760" cy="365760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5" name="Text 23"/>
          <p:cNvSpPr/>
          <p:nvPr/>
        </p:nvSpPr>
        <p:spPr>
          <a:xfrm>
            <a:off x="2670048" y="367588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154680" y="367588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logs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3154680" y="3858768"/>
            <a:ext cx="5577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journalctl -u sshd -n 30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651760" y="4133088"/>
            <a:ext cx="6172200" cy="438912"/>
          </a:xfrm>
          <a:prstGeom prst="roundRect">
            <a:avLst>
              <a:gd name="adj" fmla="val 12500"/>
            </a:avLst>
          </a:prstGeom>
          <a:solidFill>
            <a:srgbClr val="FFEDE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9" name="Shape 27"/>
          <p:cNvSpPr/>
          <p:nvPr/>
        </p:nvSpPr>
        <p:spPr>
          <a:xfrm>
            <a:off x="2670048" y="4169664"/>
            <a:ext cx="365760" cy="365760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0" name="Text 28"/>
          <p:cNvSpPr/>
          <p:nvPr/>
        </p:nvSpPr>
        <p:spPr>
          <a:xfrm>
            <a:off x="2670048" y="41696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154680" y="4169664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on boot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3154680" y="4352544"/>
            <a:ext cx="5577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sudo systemctl enable sshd  →  test with reboot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651760" y="4626864"/>
            <a:ext cx="6172200" cy="438912"/>
          </a:xfrm>
          <a:prstGeom prst="roundRect">
            <a:avLst>
              <a:gd name="adj" fmla="val 12500"/>
            </a:avLst>
          </a:prstGeom>
          <a:solidFill>
            <a:srgbClr val="FFF7F0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34" name="Shape 32"/>
          <p:cNvSpPr/>
          <p:nvPr/>
        </p:nvSpPr>
        <p:spPr>
          <a:xfrm>
            <a:off x="2670048" y="4663440"/>
            <a:ext cx="365760" cy="365760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5" name="Text 33"/>
          <p:cNvSpPr/>
          <p:nvPr/>
        </p:nvSpPr>
        <p:spPr>
          <a:xfrm>
            <a:off x="2670048" y="46634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3154680" y="466344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Simulate a failure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3154680" y="4846320"/>
            <a:ext cx="5577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07B2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Break config → restart → read error logs → fix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63997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2679192" y="1719072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679192" y="171907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154680" y="1737360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are background programs keeping your cluster alive - SSH, Slurm, NFS are all services.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651760" y="2185416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8" name="Shape 6"/>
          <p:cNvSpPr/>
          <p:nvPr/>
        </p:nvSpPr>
        <p:spPr>
          <a:xfrm>
            <a:off x="2679192" y="2240280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2679192" y="22402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154680" y="2258568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systemd manages everything. Use systemctl to start, stop, enable, disable, and inspect.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651760" y="2706624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2" name="Shape 10"/>
          <p:cNvSpPr/>
          <p:nvPr/>
        </p:nvSpPr>
        <p:spPr>
          <a:xfrm>
            <a:off x="2679192" y="2761488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2679192" y="276148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154680" y="2779776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check logs with journalctl when something fails - never guess.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651760" y="3227832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Shape 14"/>
          <p:cNvSpPr/>
          <p:nvPr/>
        </p:nvSpPr>
        <p:spPr>
          <a:xfrm>
            <a:off x="2679192" y="3282696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7" name="Text 15"/>
          <p:cNvSpPr/>
          <p:nvPr/>
        </p:nvSpPr>
        <p:spPr>
          <a:xfrm>
            <a:off x="2679192" y="328269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154680" y="3300984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≠ enable: start runs now; enable survives a reboot. Use both for critical services.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651760" y="3749040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0" name="Shape 18"/>
          <p:cNvSpPr/>
          <p:nvPr/>
        </p:nvSpPr>
        <p:spPr>
          <a:xfrm>
            <a:off x="2679192" y="3803904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1" name="Text 19"/>
          <p:cNvSpPr/>
          <p:nvPr/>
        </p:nvSpPr>
        <p:spPr>
          <a:xfrm>
            <a:off x="2679192" y="380390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154680" y="3822192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systemctl status is your first troubleshooting step - read it carefully.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2651760" y="4270248"/>
            <a:ext cx="6172200" cy="457200"/>
          </a:xfrm>
          <a:prstGeom prst="roundRect">
            <a:avLst>
              <a:gd name="adj" fmla="val 14000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4" name="Shape 22"/>
          <p:cNvSpPr/>
          <p:nvPr/>
        </p:nvSpPr>
        <p:spPr>
          <a:xfrm>
            <a:off x="2679192" y="4325112"/>
            <a:ext cx="347472" cy="34747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5" name="Text 23"/>
          <p:cNvSpPr/>
          <p:nvPr/>
        </p:nvSpPr>
        <p:spPr>
          <a:xfrm>
            <a:off x="2679192" y="4325112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154680" y="4343400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SCC, these skills are required from day one.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03032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Coming Next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2651760" y="1664208"/>
            <a:ext cx="6172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session feeds directly into: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651760" y="2057400"/>
            <a:ext cx="6172200" cy="685800"/>
          </a:xfrm>
          <a:prstGeom prst="roundRect">
            <a:avLst>
              <a:gd name="adj" fmla="val 1066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788920" y="2112264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System Administration &amp; Configuration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2788920" y="240487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services knowledge to configure users, storage, and networking.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651760" y="2834640"/>
            <a:ext cx="6172200" cy="685800"/>
          </a:xfrm>
          <a:prstGeom prst="roundRect">
            <a:avLst>
              <a:gd name="adj" fmla="val 10667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8" name="Text 6"/>
          <p:cNvSpPr/>
          <p:nvPr/>
        </p:nvSpPr>
        <p:spPr>
          <a:xfrm>
            <a:off x="2788920" y="2889504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NFS / File Systems Basics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2788920" y="318211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NFS shares are mounted as services — manage nfs-server and related daemons.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2651760" y="3611880"/>
            <a:ext cx="6172200" cy="685800"/>
          </a:xfrm>
          <a:prstGeom prst="roundRect">
            <a:avLst>
              <a:gd name="adj" fmla="val 1066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1" name="Text 9"/>
          <p:cNvSpPr/>
          <p:nvPr/>
        </p:nvSpPr>
        <p:spPr>
          <a:xfrm>
            <a:off x="2788920" y="3666744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Schedulers and Monitoring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2788920" y="395935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Slurm runs as services. You'll restart and configure them during the cluster build.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651760" y="4389120"/>
            <a:ext cx="6172200" cy="685800"/>
          </a:xfrm>
          <a:prstGeom prst="roundRect">
            <a:avLst>
              <a:gd name="adj" fmla="val 10667"/>
            </a:avLst>
          </a:prstGeom>
          <a:solidFill>
            <a:srgbClr val="FFEDE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4" name="Text 12"/>
          <p:cNvSpPr/>
          <p:nvPr/>
        </p:nvSpPr>
        <p:spPr>
          <a:xfrm>
            <a:off x="2788920" y="4443984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Scripting and Automation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2788920" y="4736592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scripts that check service status and restart automatically.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565513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Linux Services Matter in HPC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3063240" cy="1536192"/>
          </a:xfrm>
          <a:prstGeom prst="roundRect">
            <a:avLst>
              <a:gd name="adj" fmla="val 5952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2651760" y="1664208"/>
            <a:ext cx="3063240" cy="347472"/>
          </a:xfrm>
          <a:prstGeom prst="roundRect">
            <a:avLst>
              <a:gd name="adj" fmla="val 26316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5" name="Shape 3"/>
          <p:cNvSpPr/>
          <p:nvPr/>
        </p:nvSpPr>
        <p:spPr>
          <a:xfrm>
            <a:off x="2651760" y="1892808"/>
            <a:ext cx="3063240" cy="118872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6" name="Text 4"/>
          <p:cNvSpPr/>
          <p:nvPr/>
        </p:nvSpPr>
        <p:spPr>
          <a:xfrm>
            <a:off x="2761488" y="1700784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Nodes need services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761488" y="2084832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SSH, NFS, and monitoring agents run as services. If stopped, the cluster breaks.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943600" y="1664208"/>
            <a:ext cx="3063240" cy="1536192"/>
          </a:xfrm>
          <a:prstGeom prst="roundRect">
            <a:avLst>
              <a:gd name="adj" fmla="val 5952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7"/>
          <p:cNvSpPr/>
          <p:nvPr/>
        </p:nvSpPr>
        <p:spPr>
          <a:xfrm>
            <a:off x="5943600" y="1664208"/>
            <a:ext cx="3063240" cy="347472"/>
          </a:xfrm>
          <a:prstGeom prst="roundRect">
            <a:avLst>
              <a:gd name="adj" fmla="val 26316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0" name="Shape 8"/>
          <p:cNvSpPr/>
          <p:nvPr/>
        </p:nvSpPr>
        <p:spPr>
          <a:xfrm>
            <a:off x="5943600" y="1892808"/>
            <a:ext cx="3063240" cy="118872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1" name="Text 9"/>
          <p:cNvSpPr/>
          <p:nvPr/>
        </p:nvSpPr>
        <p:spPr>
          <a:xfrm>
            <a:off x="6053328" y="1700784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Schedulers are services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053328" y="2084832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Slurm daemons (</a:t>
            </a:r>
            <a:r>
              <a:rPr lang="en-US" sz="1150" dirty="0">
                <a:solidFill>
                  <a:srgbClr val="2D2D2D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slurmctld</a:t>
            </a: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150" dirty="0">
                <a:solidFill>
                  <a:srgbClr val="2D2D2D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slurmd</a:t>
            </a: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are Linux services with systemd.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651760" y="3355848"/>
            <a:ext cx="3063240" cy="1536192"/>
          </a:xfrm>
          <a:prstGeom prst="roundRect">
            <a:avLst>
              <a:gd name="adj" fmla="val 5952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4" name="Shape 12"/>
          <p:cNvSpPr/>
          <p:nvPr/>
        </p:nvSpPr>
        <p:spPr>
          <a:xfrm>
            <a:off x="2651760" y="3355848"/>
            <a:ext cx="3063240" cy="347472"/>
          </a:xfrm>
          <a:prstGeom prst="roundRect">
            <a:avLst>
              <a:gd name="adj" fmla="val 26316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5" name="Shape 13"/>
          <p:cNvSpPr/>
          <p:nvPr/>
        </p:nvSpPr>
        <p:spPr>
          <a:xfrm>
            <a:off x="2651760" y="3584448"/>
            <a:ext cx="3063240" cy="118872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2761488" y="3392424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Debugging starts here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761488" y="3776472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Something wrong with NFS? Check the service status and logs. It’s the first step for every sysadmin.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5943600" y="3355848"/>
            <a:ext cx="3063240" cy="1536192"/>
          </a:xfrm>
          <a:prstGeom prst="roundRect">
            <a:avLst>
              <a:gd name="adj" fmla="val 5952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9" name="Shape 17"/>
          <p:cNvSpPr/>
          <p:nvPr/>
        </p:nvSpPr>
        <p:spPr>
          <a:xfrm>
            <a:off x="5943600" y="3355848"/>
            <a:ext cx="3063240" cy="347472"/>
          </a:xfrm>
          <a:prstGeom prst="roundRect">
            <a:avLst>
              <a:gd name="adj" fmla="val 26316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0" name="Shape 18"/>
          <p:cNvSpPr/>
          <p:nvPr/>
        </p:nvSpPr>
        <p:spPr>
          <a:xfrm>
            <a:off x="5943600" y="3584448"/>
            <a:ext cx="3063240" cy="118872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1" name="Text 19"/>
          <p:cNvSpPr/>
          <p:nvPr/>
        </p:nvSpPr>
        <p:spPr>
          <a:xfrm>
            <a:off x="6053328" y="3392424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Competition relevance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053328" y="3776472"/>
            <a:ext cx="2834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will restart services and diagnose failures at SCC. This knowledge is non-negotiable.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03028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 Linux Service?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3017520" cy="3246120"/>
          </a:xfrm>
          <a:prstGeom prst="roundRect">
            <a:avLst>
              <a:gd name="adj" fmla="val 303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2651760" y="1664208"/>
            <a:ext cx="3017520" cy="384048"/>
          </a:xfrm>
          <a:prstGeom prst="roundRect">
            <a:avLst>
              <a:gd name="adj" fmla="val 23810"/>
            </a:avLst>
          </a:prstGeom>
          <a:solidFill>
            <a:srgbClr val="E07B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5" name="Shape 3"/>
          <p:cNvSpPr/>
          <p:nvPr/>
        </p:nvSpPr>
        <p:spPr>
          <a:xfrm>
            <a:off x="2651760" y="1920240"/>
            <a:ext cx="3017520" cy="128016"/>
          </a:xfrm>
          <a:prstGeom prst="rect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6" name="Text 4"/>
          <p:cNvSpPr/>
          <p:nvPr/>
        </p:nvSpPr>
        <p:spPr>
          <a:xfrm>
            <a:off x="2761488" y="1709928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concept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761488" y="2121408"/>
            <a:ext cx="2798064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service is a program that runs in the background, there’s no terminal window visible. It starts automatically on boot and keeps running until stopped.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of it like a restaurant kitchen: customers don't see it, but it constantly works.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Linux, the word daemon is used interchangeably with service (sshd, slurmd, nfsd).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852160" y="1664208"/>
            <a:ext cx="2926080" cy="3246120"/>
          </a:xfrm>
          <a:prstGeom prst="roundRect">
            <a:avLst>
              <a:gd name="adj" fmla="val 3125"/>
            </a:avLst>
          </a:prstGeom>
          <a:solidFill>
            <a:srgbClr val="1C1C1C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Text 7"/>
          <p:cNvSpPr/>
          <p:nvPr/>
        </p:nvSpPr>
        <p:spPr>
          <a:xfrm>
            <a:off x="5989320" y="1755648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07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services on HPC clusters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989320" y="2176272"/>
            <a:ext cx="1234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269480" y="2176272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Remote login daemon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989320" y="2633472"/>
            <a:ext cx="1234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slurmctld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269480" y="2633472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Slurm controller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989320" y="3090672"/>
            <a:ext cx="1234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slurmd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269480" y="3090672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Slurm compute node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989320" y="3547872"/>
            <a:ext cx="1234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nfs-server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269480" y="3547872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file share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989320" y="4005072"/>
            <a:ext cx="1234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firewalld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269480" y="4005072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Firewall manager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89320" y="4462272"/>
            <a:ext cx="1234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chronyd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269480" y="4462272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Clock sync across nodes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593652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systemd — The Service Manager (PID 1)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4709160" y="1920240"/>
            <a:ext cx="2011680" cy="201168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accent2">
                <a:lumMod val="40000"/>
                <a:lumOff val="60000"/>
              </a:schemeClr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4" name="Text 2"/>
          <p:cNvSpPr/>
          <p:nvPr/>
        </p:nvSpPr>
        <p:spPr>
          <a:xfrm>
            <a:off x="4709160" y="1920240"/>
            <a:ext cx="20116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systemd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PID 1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2697480" y="1920240"/>
            <a:ext cx="1920240" cy="777240"/>
          </a:xfrm>
          <a:prstGeom prst="roundRect">
            <a:avLst>
              <a:gd name="adj" fmla="val 9412"/>
            </a:avLst>
          </a:prstGeom>
          <a:solidFill>
            <a:srgbClr val="FFF7F0"/>
          </a:solidFill>
          <a:ln>
            <a:solidFill>
              <a:srgbClr val="FFC000"/>
            </a:solidFill>
          </a:ln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6" name="Text 4"/>
          <p:cNvSpPr/>
          <p:nvPr/>
        </p:nvSpPr>
        <p:spPr>
          <a:xfrm>
            <a:off x="2788920" y="196596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Starts services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boot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697480" y="3017520"/>
            <a:ext cx="1920240" cy="777240"/>
          </a:xfrm>
          <a:prstGeom prst="roundRect">
            <a:avLst>
              <a:gd name="adj" fmla="val 9412"/>
            </a:avLst>
          </a:prstGeom>
          <a:solidFill>
            <a:srgbClr val="FFF7F0"/>
          </a:solidFill>
          <a:ln>
            <a:solidFill>
              <a:srgbClr val="FFC000"/>
            </a:solidFill>
          </a:ln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8" name="Text 6"/>
          <p:cNvSpPr/>
          <p:nvPr/>
        </p:nvSpPr>
        <p:spPr>
          <a:xfrm>
            <a:off x="2788920" y="306324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dependencies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720840" y="1920240"/>
            <a:ext cx="1920240" cy="777240"/>
          </a:xfrm>
          <a:prstGeom prst="roundRect">
            <a:avLst>
              <a:gd name="adj" fmla="val 9412"/>
            </a:avLst>
          </a:prstGeom>
          <a:solidFill>
            <a:srgbClr val="FFF7F0"/>
          </a:solidFill>
          <a:ln>
            <a:solidFill>
              <a:srgbClr val="FFC000"/>
            </a:solidFill>
          </a:ln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6812280" y="196596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Collects logs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(journal)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720840" y="3017520"/>
            <a:ext cx="1920240" cy="777240"/>
          </a:xfrm>
          <a:prstGeom prst="roundRect">
            <a:avLst>
              <a:gd name="adj" fmla="val 9412"/>
            </a:avLst>
          </a:prstGeom>
          <a:solidFill>
            <a:srgbClr val="FFF7F0"/>
          </a:solidFill>
          <a:ln>
            <a:solidFill>
              <a:srgbClr val="FFC000"/>
            </a:solidFill>
          </a:ln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2" name="Text 10"/>
          <p:cNvSpPr/>
          <p:nvPr/>
        </p:nvSpPr>
        <p:spPr>
          <a:xfrm>
            <a:off x="6812280" y="306324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Manages targets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(runlevels)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651760" y="4187952"/>
            <a:ext cx="6126480" cy="566928"/>
          </a:xfrm>
          <a:prstGeom prst="roundRect">
            <a:avLst>
              <a:gd name="adj" fmla="val 11290"/>
            </a:avLst>
          </a:prstGeom>
          <a:solidFill>
            <a:srgbClr val="1C1C1C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4" name="Text 12"/>
          <p:cNvSpPr/>
          <p:nvPr/>
        </p:nvSpPr>
        <p:spPr>
          <a:xfrm>
            <a:off x="2788920" y="4261104"/>
            <a:ext cx="5852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Unit files: /etc/systemd/system/   or   /lib/systemd/system/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17097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systemctl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Six Commands You Must Know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1C1C1C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4" name="Text 2"/>
          <p:cNvSpPr/>
          <p:nvPr/>
        </p:nvSpPr>
        <p:spPr>
          <a:xfrm>
            <a:off x="2788920" y="1737360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systemctl status </a:t>
            </a:r>
            <a:r>
              <a:rPr lang="en-US" sz="1150" b="1" dirty="0" err="1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sshd</a:t>
            </a:r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</a:t>
            </a: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5806440" y="1737360"/>
            <a:ext cx="2880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Check if SSH is running, see recent log lines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2651760" y="2185416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7" name="Text 5"/>
          <p:cNvSpPr/>
          <p:nvPr/>
        </p:nvSpPr>
        <p:spPr>
          <a:xfrm>
            <a:off x="2788920" y="2258568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systemctl start </a:t>
            </a:r>
            <a:r>
              <a:rPr lang="en-US" sz="1150" b="1" dirty="0" err="1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sshd</a:t>
            </a:r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</a:t>
            </a: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806440" y="2258568"/>
            <a:ext cx="2880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Start the SSH service right now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651760" y="2706624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1C1C1C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2788920" y="2779776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systemctl stop </a:t>
            </a:r>
            <a:r>
              <a:rPr lang="en-US" sz="1150" b="1" dirty="0" err="1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sshd</a:t>
            </a:r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</a:t>
            </a: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806440" y="2779776"/>
            <a:ext cx="2880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Stop the SSH service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651760" y="3227832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3" name="Text 11"/>
          <p:cNvSpPr/>
          <p:nvPr/>
        </p:nvSpPr>
        <p:spPr>
          <a:xfrm>
            <a:off x="2788920" y="3300984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systemctl restart </a:t>
            </a:r>
            <a:r>
              <a:rPr lang="en-US" sz="1150" b="1" dirty="0" err="1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sshd</a:t>
            </a:r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</a:t>
            </a: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5806440" y="3300984"/>
            <a:ext cx="2880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Stop then start (picks up config changes)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2651760" y="3749040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1C1C1C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2788920" y="3822192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systemctl enable </a:t>
            </a:r>
            <a:r>
              <a:rPr lang="en-US" sz="1150" b="1" dirty="0" err="1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sshd</a:t>
            </a:r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</a:t>
            </a: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806440" y="3822192"/>
            <a:ext cx="2880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Make it start automatically on boot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2651760" y="4270248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ZA" dirty="0"/>
          </a:p>
        </p:txBody>
      </p:sp>
      <p:sp>
        <p:nvSpPr>
          <p:cNvPr id="19" name="Text 17"/>
          <p:cNvSpPr/>
          <p:nvPr/>
        </p:nvSpPr>
        <p:spPr>
          <a:xfrm>
            <a:off x="2788920" y="4343400"/>
            <a:ext cx="2926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systemctl disable </a:t>
            </a:r>
            <a:r>
              <a:rPr lang="en-US" sz="1150" b="1" dirty="0" err="1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sshd</a:t>
            </a:r>
            <a:r>
              <a:rPr lang="en-US" sz="1150" b="1" dirty="0">
                <a:solidFill>
                  <a:srgbClr val="F0C0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</a:t>
            </a: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806440" y="4343400"/>
            <a:ext cx="2880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Prevent it from starting on boot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31170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systemctl status Output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2651760" y="1664208"/>
            <a:ext cx="3931920" cy="3291840"/>
          </a:xfrm>
          <a:prstGeom prst="roundRect">
            <a:avLst>
              <a:gd name="adj" fmla="val 2778"/>
            </a:avLst>
          </a:prstGeom>
          <a:solidFill>
            <a:srgbClr val="1C1C1C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Text 2"/>
          <p:cNvSpPr/>
          <p:nvPr/>
        </p:nvSpPr>
        <p:spPr>
          <a:xfrm>
            <a:off x="2788920" y="181051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● sshd.service - OpenSSH Server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2788920" y="20939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AA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Loaded: loaded (...; enabled)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2788920" y="237744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0CC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Active: active (running) since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2788920" y="266090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AA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Mon 2026-06-14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2788920" y="294436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AA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Main PID: 1234 (sshd)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788920" y="322783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AA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CGroup: /system.slice/sshd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2788920" y="35112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AA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└─1234 /usr/sbin/sshd -D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788920" y="379476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2788920" y="407822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AAA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Jun 14 08:01 sshd[1234]: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788920" y="436168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8BB8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Listening on 0.0.0.0 port 22.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583680" y="1929384"/>
            <a:ext cx="274320" cy="0"/>
          </a:xfrm>
          <a:prstGeom prst="line">
            <a:avLst/>
          </a:prstGeom>
          <a:noFill/>
          <a:ln w="19050">
            <a:solidFill>
              <a:srgbClr val="E07B2A"/>
            </a:solidFill>
            <a:prstDash val="dash"/>
          </a:ln>
        </p:spPr>
        <p:txBody>
          <a:bodyPr/>
          <a:lstStyle/>
          <a:p>
            <a:endParaRPr lang="en-ZA"/>
          </a:p>
        </p:txBody>
      </p:sp>
      <p:sp>
        <p:nvSpPr>
          <p:cNvPr id="15" name="Shape 13"/>
          <p:cNvSpPr/>
          <p:nvPr/>
        </p:nvSpPr>
        <p:spPr>
          <a:xfrm>
            <a:off x="6903720" y="1810512"/>
            <a:ext cx="1874520" cy="292608"/>
          </a:xfrm>
          <a:prstGeom prst="roundRect">
            <a:avLst>
              <a:gd name="adj" fmla="val 1875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6" name="Text 14"/>
          <p:cNvSpPr/>
          <p:nvPr/>
        </p:nvSpPr>
        <p:spPr>
          <a:xfrm>
            <a:off x="6995160" y="1847088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name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583680" y="2212848"/>
            <a:ext cx="274320" cy="0"/>
          </a:xfrm>
          <a:prstGeom prst="line">
            <a:avLst/>
          </a:prstGeom>
          <a:noFill/>
          <a:ln w="19050">
            <a:solidFill>
              <a:srgbClr val="E07B2A"/>
            </a:solidFill>
            <a:prstDash val="dash"/>
          </a:ln>
        </p:spPr>
        <p:txBody>
          <a:bodyPr/>
          <a:lstStyle/>
          <a:p>
            <a:endParaRPr lang="en-ZA"/>
          </a:p>
        </p:txBody>
      </p:sp>
      <p:sp>
        <p:nvSpPr>
          <p:cNvPr id="18" name="Shape 16"/>
          <p:cNvSpPr/>
          <p:nvPr/>
        </p:nvSpPr>
        <p:spPr>
          <a:xfrm>
            <a:off x="6903720" y="2093976"/>
            <a:ext cx="1874520" cy="292608"/>
          </a:xfrm>
          <a:prstGeom prst="roundRect">
            <a:avLst>
              <a:gd name="adj" fmla="val 1875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9" name="Text 17"/>
          <p:cNvSpPr/>
          <p:nvPr/>
        </p:nvSpPr>
        <p:spPr>
          <a:xfrm>
            <a:off x="6995160" y="2130552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Boot-enabled?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583680" y="2779776"/>
            <a:ext cx="274320" cy="0"/>
          </a:xfrm>
          <a:prstGeom prst="line">
            <a:avLst/>
          </a:prstGeom>
          <a:noFill/>
          <a:ln w="19050">
            <a:solidFill>
              <a:srgbClr val="E07B2A"/>
            </a:solidFill>
            <a:prstDash val="dash"/>
          </a:ln>
        </p:spPr>
        <p:txBody>
          <a:bodyPr/>
          <a:lstStyle/>
          <a:p>
            <a:endParaRPr lang="en-ZA"/>
          </a:p>
        </p:txBody>
      </p:sp>
      <p:sp>
        <p:nvSpPr>
          <p:cNvPr id="21" name="Shape 19"/>
          <p:cNvSpPr/>
          <p:nvPr/>
        </p:nvSpPr>
        <p:spPr>
          <a:xfrm>
            <a:off x="6903720" y="2660904"/>
            <a:ext cx="1874520" cy="292608"/>
          </a:xfrm>
          <a:prstGeom prst="roundRect">
            <a:avLst>
              <a:gd name="adj" fmla="val 1875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2" name="Text 20"/>
          <p:cNvSpPr/>
          <p:nvPr/>
        </p:nvSpPr>
        <p:spPr>
          <a:xfrm>
            <a:off x="6995160" y="2697480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active = healthy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583680" y="3346704"/>
            <a:ext cx="274320" cy="0"/>
          </a:xfrm>
          <a:prstGeom prst="line">
            <a:avLst/>
          </a:prstGeom>
          <a:noFill/>
          <a:ln w="19050">
            <a:solidFill>
              <a:srgbClr val="E07B2A"/>
            </a:solidFill>
            <a:prstDash val="dash"/>
          </a:ln>
        </p:spPr>
        <p:txBody>
          <a:bodyPr/>
          <a:lstStyle/>
          <a:p>
            <a:endParaRPr lang="en-ZA"/>
          </a:p>
        </p:txBody>
      </p:sp>
      <p:sp>
        <p:nvSpPr>
          <p:cNvPr id="24" name="Shape 22"/>
          <p:cNvSpPr/>
          <p:nvPr/>
        </p:nvSpPr>
        <p:spPr>
          <a:xfrm>
            <a:off x="6903720" y="3227832"/>
            <a:ext cx="1874520" cy="292608"/>
          </a:xfrm>
          <a:prstGeom prst="roundRect">
            <a:avLst>
              <a:gd name="adj" fmla="val 1875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5" name="Text 23"/>
          <p:cNvSpPr/>
          <p:nvPr/>
        </p:nvSpPr>
        <p:spPr>
          <a:xfrm>
            <a:off x="6995160" y="3264408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ID (PID)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583680" y="4471416"/>
            <a:ext cx="274320" cy="0"/>
          </a:xfrm>
          <a:prstGeom prst="line">
            <a:avLst/>
          </a:prstGeom>
          <a:noFill/>
          <a:ln w="19050">
            <a:solidFill>
              <a:srgbClr val="E07B2A"/>
            </a:solidFill>
            <a:prstDash val="dash"/>
          </a:ln>
        </p:spPr>
        <p:txBody>
          <a:bodyPr/>
          <a:lstStyle/>
          <a:p>
            <a:endParaRPr lang="en-ZA"/>
          </a:p>
        </p:txBody>
      </p:sp>
      <p:sp>
        <p:nvSpPr>
          <p:cNvPr id="27" name="Shape 25"/>
          <p:cNvSpPr/>
          <p:nvPr/>
        </p:nvSpPr>
        <p:spPr>
          <a:xfrm>
            <a:off x="6903720" y="4352544"/>
            <a:ext cx="1874520" cy="292608"/>
          </a:xfrm>
          <a:prstGeom prst="roundRect">
            <a:avLst>
              <a:gd name="adj" fmla="val 18750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8" name="Text 26"/>
          <p:cNvSpPr/>
          <p:nvPr/>
        </p:nvSpPr>
        <p:spPr>
          <a:xfrm>
            <a:off x="6995160" y="4389120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Recent log lines - read these first!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31164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journalctl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Reading System Logs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2651760" y="1551671"/>
            <a:ext cx="6172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something goes wrong, the logs tell you why. Always check here first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2651760" y="1836307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1C1C1C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788920" y="1937592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8D8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journalctl -u sshd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897880" y="1937594"/>
            <a:ext cx="2788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logs for the SSH service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651760" y="2376275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8" name="Text 6"/>
          <p:cNvSpPr/>
          <p:nvPr/>
        </p:nvSpPr>
        <p:spPr>
          <a:xfrm>
            <a:off x="2788920" y="2454116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8D8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journalctl -u sshd -n 50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897880" y="2463495"/>
            <a:ext cx="2788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 50 lines only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651760" y="2920929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1C1C1C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1" name="Text 9"/>
          <p:cNvSpPr/>
          <p:nvPr/>
        </p:nvSpPr>
        <p:spPr>
          <a:xfrm>
            <a:off x="2788920" y="2998766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8D8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journalctl -u sshd -f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897880" y="3012833"/>
            <a:ext cx="2788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live (like tail -f)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651760" y="3460889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4" name="Text 12"/>
          <p:cNvSpPr/>
          <p:nvPr/>
        </p:nvSpPr>
        <p:spPr>
          <a:xfrm>
            <a:off x="2788920" y="3557488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8D8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journalctl -u sshd --since today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897880" y="3534040"/>
            <a:ext cx="2788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Logs since midnight today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651760" y="4014921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1C1C1C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17" name="Text 15"/>
          <p:cNvSpPr/>
          <p:nvPr/>
        </p:nvSpPr>
        <p:spPr>
          <a:xfrm>
            <a:off x="2788920" y="4097451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8D8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journalctl -p err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897880" y="4088076"/>
            <a:ext cx="2788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error-level messages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651760" y="4583025"/>
            <a:ext cx="6172200" cy="457200"/>
          </a:xfrm>
          <a:prstGeom prst="roundRect">
            <a:avLst>
              <a:gd name="adj" fmla="val 12000"/>
            </a:avLst>
          </a:prstGeom>
          <a:solidFill>
            <a:srgbClr val="2A2A2A"/>
          </a:solidFill>
          <a:ln/>
        </p:spPr>
        <p:txBody>
          <a:bodyPr/>
          <a:lstStyle/>
          <a:p>
            <a:endParaRPr lang="en-ZA"/>
          </a:p>
        </p:txBody>
      </p:sp>
      <p:sp>
        <p:nvSpPr>
          <p:cNvPr id="20" name="Text 18"/>
          <p:cNvSpPr/>
          <p:nvPr/>
        </p:nvSpPr>
        <p:spPr>
          <a:xfrm>
            <a:off x="2788920" y="4670243"/>
            <a:ext cx="3017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8D8A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journalctl -xe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897880" y="4674930"/>
            <a:ext cx="2788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Recent errors with context. Use when a service just failed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626474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States &amp; Boot Behaviour</a:t>
            </a:r>
            <a:endParaRPr lang="en-US" sz="2200" dirty="0"/>
          </a:p>
        </p:txBody>
      </p:sp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A5AEA14E-4F90-2FF4-2CC4-3B1F6431C7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915206"/>
              </p:ext>
            </p:extLst>
          </p:nvPr>
        </p:nvGraphicFramePr>
        <p:xfrm>
          <a:off x="1523998" y="1581210"/>
          <a:ext cx="7460568" cy="342222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86856">
                  <a:extLst>
                    <a:ext uri="{9D8B030D-6E8A-4147-A177-3AD203B41FA5}">
                      <a16:colId xmlns:a16="http://schemas.microsoft.com/office/drawing/2014/main" val="1646338869"/>
                    </a:ext>
                  </a:extLst>
                </a:gridCol>
                <a:gridCol w="2486856">
                  <a:extLst>
                    <a:ext uri="{9D8B030D-6E8A-4147-A177-3AD203B41FA5}">
                      <a16:colId xmlns:a16="http://schemas.microsoft.com/office/drawing/2014/main" val="2324341946"/>
                    </a:ext>
                  </a:extLst>
                </a:gridCol>
                <a:gridCol w="2486856">
                  <a:extLst>
                    <a:ext uri="{9D8B030D-6E8A-4147-A177-3AD203B41FA5}">
                      <a16:colId xmlns:a16="http://schemas.microsoft.com/office/drawing/2014/main" val="3790769970"/>
                    </a:ext>
                  </a:extLst>
                </a:gridCol>
              </a:tblGrid>
              <a:tr h="340429">
                <a:tc>
                  <a:txBody>
                    <a:bodyPr/>
                    <a:lstStyle/>
                    <a:p>
                      <a:r>
                        <a:rPr lang="en-ZA" dirty="0"/>
                        <a:t>State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Meaning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Starts on boot?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115122"/>
                  </a:ext>
                </a:extLst>
              </a:tr>
              <a:tr h="340429">
                <a:tc>
                  <a:txBody>
                    <a:bodyPr/>
                    <a:lstStyle/>
                    <a:p>
                      <a:r>
                        <a:rPr lang="en-ZA" dirty="0"/>
                        <a:t>active (running)</a:t>
                      </a:r>
                      <a:endParaRPr lang="en-ZA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Currently running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Depends on enable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638963"/>
                  </a:ext>
                </a:extLst>
              </a:tr>
              <a:tr h="587589">
                <a:tc>
                  <a:txBody>
                    <a:bodyPr/>
                    <a:lstStyle/>
                    <a:p>
                      <a:r>
                        <a:rPr lang="en-ZA" dirty="0"/>
                        <a:t>active (exited)</a:t>
                      </a:r>
                      <a:endParaRPr lang="en-ZA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Ran once, exited cleanly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Same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9368703"/>
                  </a:ext>
                </a:extLst>
              </a:tr>
              <a:tr h="340429">
                <a:tc>
                  <a:txBody>
                    <a:bodyPr/>
                    <a:lstStyle/>
                    <a:p>
                      <a:r>
                        <a:rPr lang="en-ZA" dirty="0"/>
                        <a:t>inactive (dead)</a:t>
                      </a:r>
                      <a:endParaRPr lang="en-ZA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Not running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May sill be enabled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35955"/>
                  </a:ext>
                </a:extLst>
              </a:tr>
              <a:tr h="587589">
                <a:tc>
                  <a:txBody>
                    <a:bodyPr/>
                    <a:lstStyle/>
                    <a:p>
                      <a:r>
                        <a:rPr lang="en-ZA" dirty="0"/>
                        <a:t>failed </a:t>
                      </a:r>
                      <a:endParaRPr lang="en-ZA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Crashed / errored – check the logs!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Tried but failed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078612"/>
                  </a:ext>
                </a:extLst>
              </a:tr>
              <a:tr h="340429">
                <a:tc>
                  <a:txBody>
                    <a:bodyPr/>
                    <a:lstStyle/>
                    <a:p>
                      <a:r>
                        <a:rPr lang="en-ZA" dirty="0"/>
                        <a:t>enabled</a:t>
                      </a:r>
                      <a:endParaRPr lang="en-ZA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Will start on boot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Yup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047680"/>
                  </a:ext>
                </a:extLst>
              </a:tr>
              <a:tr h="340429">
                <a:tc>
                  <a:txBody>
                    <a:bodyPr/>
                    <a:lstStyle/>
                    <a:p>
                      <a:r>
                        <a:rPr lang="en-ZA" dirty="0"/>
                        <a:t>disabled </a:t>
                      </a:r>
                      <a:endParaRPr lang="en-ZA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Won’t start on boot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Nope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465280"/>
                  </a:ext>
                </a:extLst>
              </a:tr>
              <a:tr h="340429">
                <a:tc>
                  <a:txBody>
                    <a:bodyPr/>
                    <a:lstStyle/>
                    <a:p>
                      <a:r>
                        <a:rPr lang="en-ZA" dirty="0"/>
                        <a:t>masked</a:t>
                      </a:r>
                      <a:endParaRPr lang="en-ZA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Completely blocked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Nope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88333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0048" y="256032"/>
            <a:ext cx="6263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Mistakes to Avoid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2651760" y="1575117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4" name="Shape 2"/>
          <p:cNvSpPr/>
          <p:nvPr/>
        </p:nvSpPr>
        <p:spPr>
          <a:xfrm>
            <a:off x="2743200" y="1666557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5" name="Text 3"/>
          <p:cNvSpPr/>
          <p:nvPr/>
        </p:nvSpPr>
        <p:spPr>
          <a:xfrm>
            <a:off x="2743200" y="1666555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291840" y="1680623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Starting without enabling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743200" y="2087181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runs it now - but it won't survive a reboot. Always pair with enable for critical services.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897880" y="1570426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9" name="Shape 7"/>
          <p:cNvSpPr/>
          <p:nvPr/>
        </p:nvSpPr>
        <p:spPr>
          <a:xfrm>
            <a:off x="5989320" y="1690002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0" name="Text 8"/>
          <p:cNvSpPr/>
          <p:nvPr/>
        </p:nvSpPr>
        <p:spPr>
          <a:xfrm>
            <a:off x="5989320" y="1713447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537960" y="1713447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checking logs when it fails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989320" y="2091870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yourself: failed service → journalctl -xe first, always. Don't guess and try random fixes.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651760" y="2790798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4" name="Shape 12"/>
          <p:cNvSpPr/>
          <p:nvPr/>
        </p:nvSpPr>
        <p:spPr>
          <a:xfrm>
            <a:off x="2743200" y="2891619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15" name="Text 13"/>
          <p:cNvSpPr/>
          <p:nvPr/>
        </p:nvSpPr>
        <p:spPr>
          <a:xfrm>
            <a:off x="2743200" y="2891617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291840" y="2952576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Forgetting sudo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743200" y="3326310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systemctl state-changing commands need root. 'Failed to connect to bus' = forgot sudo.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897880" y="2800177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19" name="Shape 17"/>
          <p:cNvSpPr/>
          <p:nvPr/>
        </p:nvSpPr>
        <p:spPr>
          <a:xfrm>
            <a:off x="5989320" y="2886928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0" name="Text 18"/>
          <p:cNvSpPr/>
          <p:nvPr/>
        </p:nvSpPr>
        <p:spPr>
          <a:xfrm>
            <a:off x="5989320" y="2896305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537960" y="2947887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Restarting instead of reloading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989320" y="3307552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services (NGINX, NFS) support reload - applies config without dropping connections.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2651760" y="3987724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4" name="Shape 22"/>
          <p:cNvSpPr/>
          <p:nvPr/>
        </p:nvSpPr>
        <p:spPr>
          <a:xfrm>
            <a:off x="2743200" y="4088547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25" name="Text 23"/>
          <p:cNvSpPr/>
          <p:nvPr/>
        </p:nvSpPr>
        <p:spPr>
          <a:xfrm>
            <a:off x="2743200" y="409792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91840" y="4140125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Masking vs disabling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743200" y="4523235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disable stops auto-start. mask makes it completely unusable. Unmasking is easy to forget.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897880" y="3978346"/>
            <a:ext cx="3063240" cy="1115568"/>
          </a:xfrm>
          <a:prstGeom prst="roundRect">
            <a:avLst>
              <a:gd name="adj" fmla="val 6557"/>
            </a:avLst>
          </a:prstGeom>
          <a:solidFill>
            <a:srgbClr val="FFF7F0"/>
          </a:solidFill>
          <a:ln/>
          <a:effectLst>
            <a:outerShdw blurRad="76200" dist="25400" dir="27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ZA"/>
          </a:p>
        </p:txBody>
      </p:sp>
      <p:sp>
        <p:nvSpPr>
          <p:cNvPr id="29" name="Shape 27"/>
          <p:cNvSpPr/>
          <p:nvPr/>
        </p:nvSpPr>
        <p:spPr>
          <a:xfrm>
            <a:off x="5989320" y="4032271"/>
            <a:ext cx="438912" cy="438912"/>
          </a:xfrm>
          <a:prstGeom prst="ellipse">
            <a:avLst/>
          </a:prstGeom>
          <a:solidFill>
            <a:srgbClr val="E07B2A"/>
          </a:solidFill>
          <a:ln w="12700">
            <a:solidFill>
              <a:srgbClr val="E07B2A"/>
            </a:solidFill>
            <a:prstDash val="solid"/>
          </a:ln>
        </p:spPr>
        <p:txBody>
          <a:bodyPr/>
          <a:lstStyle/>
          <a:p>
            <a:endParaRPr lang="en-ZA"/>
          </a:p>
        </p:txBody>
      </p:sp>
      <p:sp>
        <p:nvSpPr>
          <p:cNvPr id="30" name="Text 28"/>
          <p:cNvSpPr/>
          <p:nvPr/>
        </p:nvSpPr>
        <p:spPr>
          <a:xfrm>
            <a:off x="5989320" y="403696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537960" y="4102611"/>
            <a:ext cx="2331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 conflicts after restart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989320" y="4499790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service fails to start, check: ss -</a:t>
            </a:r>
            <a:r>
              <a:rPr lang="en-US" sz="105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tlnp</a:t>
            </a: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another process may hold the same port.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5E0B0BE7023646947F920637974D5A" ma:contentTypeVersion="7" ma:contentTypeDescription="Create a new document." ma:contentTypeScope="" ma:versionID="1181c0c0e6d42800712e52f9b9ad627b">
  <xsd:schema xmlns:xsd="http://www.w3.org/2001/XMLSchema" xmlns:xs="http://www.w3.org/2001/XMLSchema" xmlns:p="http://schemas.microsoft.com/office/2006/metadata/properties" xmlns:ns2="debb861a-3e1f-472e-8981-c630a4519e80" targetNamespace="http://schemas.microsoft.com/office/2006/metadata/properties" ma:root="true" ma:fieldsID="168d41d0b87d5959eb2637073c01c9a3" ns2:_="">
    <xsd:import namespace="debb861a-3e1f-472e-8981-c630a4519e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bb861a-3e1f-472e-8981-c630a4519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6C73F3-7DD1-4FFF-B022-B582CBC901EA}"/>
</file>

<file path=customXml/itemProps2.xml><?xml version="1.0" encoding="utf-8"?>
<ds:datastoreItem xmlns:ds="http://schemas.openxmlformats.org/officeDocument/2006/customXml" ds:itemID="{D91F7E19-2791-424A-B533-8B9805819E85}"/>
</file>

<file path=customXml/itemProps3.xml><?xml version="1.0" encoding="utf-8"?>
<ds:datastoreItem xmlns:ds="http://schemas.openxmlformats.org/officeDocument/2006/customXml" ds:itemID="{9146611A-B0DA-4599-82D8-FB6BAB135D8D}"/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1409</Words>
  <Application>Microsoft Office PowerPoint</Application>
  <PresentationFormat>On-screen Show (16:9)</PresentationFormat>
  <Paragraphs>200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Linux Services – SCC 2026</dc:title>
  <dc:subject>PptxGenJS Presentation</dc:subject>
  <dc:creator>PptxGenJS</dc:creator>
  <cp:lastModifiedBy>Lisa Pitsi</cp:lastModifiedBy>
  <cp:revision>2</cp:revision>
  <dcterms:created xsi:type="dcterms:W3CDTF">2026-06-16T09:26:02Z</dcterms:created>
  <dcterms:modified xsi:type="dcterms:W3CDTF">2026-06-16T10:38:33Z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0x010100CB5E0B0BE7023646947F920637974D5A</vt:lpwstr>
  </property>
</Properties>
</file>