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80" r:id="rId5"/>
    <p:sldId id="258" r:id="rId6"/>
    <p:sldId id="281" r:id="rId7"/>
    <p:sldId id="277" r:id="rId8"/>
    <p:sldId id="282" r:id="rId9"/>
    <p:sldId id="27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21" autoAdjust="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33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06781-3935-4394-82B9-F84C813313F7}" type="datetimeFigureOut">
              <a:rPr lang="en-ZA" smtClean="0"/>
              <a:t>2026/07/07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6F41F-B575-4BBD-9054-B6175AA8177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64328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513E5-68F1-43CE-AFA6-7FC3127AD32B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49790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513E5-68F1-43CE-AFA6-7FC3127AD32B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73529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A6CE7-DBF0-F801-DD8C-7D919E6D6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55EB36-1668-3B8B-F64F-62C378811C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5119A-207F-ED10-F0B2-9395A54BC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710C-F82F-4039-8275-43C765C2EB68}" type="datetimeFigureOut">
              <a:rPr lang="en-ZA" smtClean="0"/>
              <a:t>2026/07/07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61411-9F47-18FC-654D-524E358EE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9A8CC-7CB0-2305-03C5-85A5C75AA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4CEDE-F771-466D-8C13-5EF91412005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78228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28228" y="3038860"/>
            <a:ext cx="5943600" cy="1231106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pPr algn="l"/>
            <a:r>
              <a:rPr lang="en-ZA" sz="4000" b="1" i="0" dirty="0" smtClean="0">
                <a:solidFill>
                  <a:srgbClr val="3A3A3A"/>
                </a:solidFill>
                <a:latin typeface="Calibri"/>
              </a:rPr>
              <a:t>Putting together an HPC Cluster</a:t>
            </a:r>
            <a:endParaRPr sz="4000" b="1" i="0" dirty="0">
              <a:solidFill>
                <a:srgbClr val="3A3A3A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9668" y="4183715"/>
            <a:ext cx="585216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700" b="1" i="0" dirty="0">
                <a:solidFill>
                  <a:srgbClr val="FFFFFF"/>
                </a:solidFill>
                <a:latin typeface="Calibri"/>
              </a:rPr>
              <a:t>CHPC SCC 2026   |   Selection 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9668" y="4801768"/>
            <a:ext cx="5852160" cy="2308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en-ZA" sz="1500" b="1" smtClean="0">
                <a:solidFill>
                  <a:schemeClr val="bg1">
                    <a:lumMod val="95000"/>
                  </a:schemeClr>
                </a:solidFill>
                <a:latin typeface="Calibri"/>
              </a:rPr>
              <a:t>by </a:t>
            </a:r>
            <a:r>
              <a:rPr lang="en-ZA" sz="1500" b="1" dirty="0" smtClean="0">
                <a:solidFill>
                  <a:schemeClr val="bg1">
                    <a:lumMod val="95000"/>
                  </a:schemeClr>
                </a:solidFill>
                <a:latin typeface="Calibri"/>
              </a:rPr>
              <a:t>Anna Lukose</a:t>
            </a:r>
            <a:endParaRPr sz="1500" b="1" i="0" dirty="0">
              <a:solidFill>
                <a:schemeClr val="bg1">
                  <a:lumMod val="9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46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6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11880" y="1052673"/>
            <a:ext cx="8183879" cy="40011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ZA" sz="2600" b="1" i="0" dirty="0" smtClean="0">
                <a:solidFill>
                  <a:srgbClr val="FFFFFF"/>
                </a:solidFill>
                <a:latin typeface="Calibri"/>
              </a:rPr>
              <a:t>Cluster Design Process</a:t>
            </a:r>
            <a:endParaRPr sz="2600" b="1" i="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968865" y="3139932"/>
            <a:ext cx="1993392" cy="10515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968865" y="3494705"/>
            <a:ext cx="1993392" cy="43345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lang="en-ZA" sz="1600" b="1" i="0" dirty="0" smtClean="0">
                <a:solidFill>
                  <a:srgbClr val="156082"/>
                </a:solidFill>
                <a:latin typeface="Calibri"/>
              </a:rPr>
              <a:t>Understand Workload</a:t>
            </a:r>
          </a:p>
          <a:p>
            <a:pPr algn="ctr"/>
            <a:r>
              <a:rPr lang="en-ZA" sz="1050" dirty="0" smtClean="0">
                <a:solidFill>
                  <a:srgbClr val="555555"/>
                </a:solidFill>
                <a:latin typeface="Calibri"/>
              </a:rPr>
              <a:t>What is it bound by?</a:t>
            </a:r>
            <a:endParaRPr sz="1050" b="0" i="0" dirty="0">
              <a:solidFill>
                <a:srgbClr val="555555"/>
              </a:solidFill>
              <a:latin typeface="Calibri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081129" y="3519407"/>
            <a:ext cx="329184" cy="292608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4529185" y="3139932"/>
            <a:ext cx="1993392" cy="10515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529185" y="3494705"/>
            <a:ext cx="1993392" cy="43345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lang="en-ZA" sz="1600" b="1" i="0" dirty="0" smtClean="0">
                <a:solidFill>
                  <a:srgbClr val="E2711D"/>
                </a:solidFill>
                <a:latin typeface="Calibri"/>
              </a:rPr>
              <a:t>Fix hard constraints</a:t>
            </a:r>
            <a:endParaRPr sz="1600" b="1" i="0" dirty="0">
              <a:solidFill>
                <a:srgbClr val="E2711D"/>
              </a:solidFill>
              <a:latin typeface="Calibri"/>
            </a:endParaRPr>
          </a:p>
          <a:p>
            <a:pPr algn="ctr"/>
            <a:r>
              <a:rPr lang="en-ZA" sz="1050" dirty="0" smtClean="0">
                <a:solidFill>
                  <a:srgbClr val="555555"/>
                </a:solidFill>
                <a:latin typeface="Calibri"/>
              </a:rPr>
              <a:t>Budget, power </a:t>
            </a:r>
            <a:r>
              <a:rPr lang="en-ZA" sz="1050" dirty="0" err="1" smtClean="0">
                <a:solidFill>
                  <a:srgbClr val="555555"/>
                </a:solidFill>
                <a:latin typeface="Calibri"/>
              </a:rPr>
              <a:t>etc</a:t>
            </a:r>
            <a:endParaRPr sz="1050" b="0" i="0" dirty="0">
              <a:solidFill>
                <a:srgbClr val="555555"/>
              </a:solidFill>
              <a:latin typeface="Calibri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6641448" y="3519407"/>
            <a:ext cx="329184" cy="292608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7089505" y="3139932"/>
            <a:ext cx="1993392" cy="10515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089505" y="3413914"/>
            <a:ext cx="1993392" cy="59503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lang="en-ZA" sz="1600" b="1" i="0" dirty="0" smtClean="0">
                <a:solidFill>
                  <a:srgbClr val="156082"/>
                </a:solidFill>
                <a:latin typeface="Calibri"/>
              </a:rPr>
              <a:t>Pick components</a:t>
            </a:r>
            <a:endParaRPr sz="1600" b="1" i="0" dirty="0">
              <a:solidFill>
                <a:srgbClr val="156082"/>
              </a:solidFill>
              <a:latin typeface="Calibri"/>
            </a:endParaRPr>
          </a:p>
          <a:p>
            <a:pPr algn="ctr"/>
            <a:r>
              <a:rPr lang="en-ZA" sz="1050" b="0" i="0" dirty="0" smtClean="0">
                <a:solidFill>
                  <a:srgbClr val="555555"/>
                </a:solidFill>
                <a:latin typeface="Calibri"/>
              </a:rPr>
              <a:t>Maximise resources the workload is bound by</a:t>
            </a:r>
            <a:endParaRPr sz="1050" b="0" i="0" dirty="0">
              <a:solidFill>
                <a:srgbClr val="555555"/>
              </a:solidFill>
              <a:latin typeface="Calibri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9201769" y="3500357"/>
            <a:ext cx="329184" cy="292608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9649825" y="3139932"/>
            <a:ext cx="1993392" cy="10515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9649825" y="3494705"/>
            <a:ext cx="1993392" cy="43345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lang="en-ZA" sz="1600" b="1" i="0" dirty="0" smtClean="0">
                <a:solidFill>
                  <a:srgbClr val="E2711D"/>
                </a:solidFill>
                <a:latin typeface="Calibri"/>
              </a:rPr>
              <a:t>Predict on paper</a:t>
            </a:r>
            <a:endParaRPr sz="1600" b="1" i="0" dirty="0">
              <a:solidFill>
                <a:srgbClr val="E2711D"/>
              </a:solidFill>
              <a:latin typeface="Calibri"/>
            </a:endParaRPr>
          </a:p>
          <a:p>
            <a:pPr algn="ctr"/>
            <a:r>
              <a:rPr lang="en-ZA" sz="1050" b="0" i="0" dirty="0" err="1" smtClean="0">
                <a:solidFill>
                  <a:srgbClr val="555555"/>
                </a:solidFill>
                <a:latin typeface="Calibri"/>
              </a:rPr>
              <a:t>Rpeak</a:t>
            </a:r>
            <a:r>
              <a:rPr lang="en-ZA" sz="1050" b="0" i="0" dirty="0" smtClean="0">
                <a:solidFill>
                  <a:srgbClr val="555555"/>
                </a:solidFill>
                <a:latin typeface="Calibri"/>
              </a:rPr>
              <a:t>, watts </a:t>
            </a:r>
            <a:r>
              <a:rPr lang="en-ZA" sz="1050" b="0" i="0" dirty="0" err="1" smtClean="0">
                <a:solidFill>
                  <a:srgbClr val="555555"/>
                </a:solidFill>
                <a:latin typeface="Calibri"/>
              </a:rPr>
              <a:t>etc</a:t>
            </a:r>
            <a:endParaRPr sz="1050" b="0" i="0" dirty="0">
              <a:solidFill>
                <a:srgbClr val="555555"/>
              </a:solidFill>
              <a:latin typeface="Calibri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561933" y="4713012"/>
            <a:ext cx="1993392" cy="10515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156082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561933" y="5067785"/>
            <a:ext cx="1993392" cy="43345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lang="en-ZA" sz="1600" b="1" i="0" dirty="0" smtClean="0">
                <a:solidFill>
                  <a:srgbClr val="156082"/>
                </a:solidFill>
                <a:latin typeface="Calibri"/>
              </a:rPr>
              <a:t>Build and Benchmark</a:t>
            </a:r>
          </a:p>
          <a:p>
            <a:pPr algn="ctr"/>
            <a:endParaRPr sz="1050" b="0" i="0" dirty="0">
              <a:solidFill>
                <a:srgbClr val="555555"/>
              </a:solidFill>
              <a:latin typeface="Calibri"/>
            </a:endParaRPr>
          </a:p>
        </p:txBody>
      </p:sp>
      <p:sp>
        <p:nvSpPr>
          <p:cNvPr id="22" name="Right Arrow 21"/>
          <p:cNvSpPr/>
          <p:nvPr/>
        </p:nvSpPr>
        <p:spPr>
          <a:xfrm>
            <a:off x="6674197" y="5092487"/>
            <a:ext cx="329184" cy="292608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7122253" y="4713012"/>
            <a:ext cx="1993392" cy="10515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9050">
            <a:solidFill>
              <a:srgbClr val="E2711D"/>
            </a:solidFill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122253" y="5161400"/>
            <a:ext cx="1993392" cy="246221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lang="en-ZA" sz="1600" b="1" dirty="0" smtClean="0">
                <a:solidFill>
                  <a:srgbClr val="E2711D"/>
                </a:solidFill>
                <a:latin typeface="Calibri"/>
              </a:rPr>
              <a:t>Tune Software</a:t>
            </a:r>
            <a:endParaRPr sz="1600" b="1" i="0" dirty="0">
              <a:solidFill>
                <a:srgbClr val="E2711D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B434B19-A087-CE66-AFF7-307C27B880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718"/>
            <a:ext cx="12192000" cy="68752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AB96966-C736-6FFE-FCB9-D975397B2F3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783" y="991034"/>
            <a:ext cx="1289967" cy="55895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583533" y="1070454"/>
            <a:ext cx="8183879" cy="40011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ZA" sz="2600" b="1" dirty="0" smtClean="0">
                <a:solidFill>
                  <a:srgbClr val="FFFFFF"/>
                </a:solidFill>
                <a:latin typeface="Calibri"/>
              </a:rPr>
              <a:t>Common Bottlenecks</a:t>
            </a:r>
            <a:endParaRPr sz="2600" b="1" i="0" dirty="0">
              <a:solidFill>
                <a:srgbClr val="FFFFFF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980655"/>
              </p:ext>
            </p:extLst>
          </p:nvPr>
        </p:nvGraphicFramePr>
        <p:xfrm>
          <a:off x="3766120" y="2266723"/>
          <a:ext cx="5818703" cy="340870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309298">
                  <a:extLst>
                    <a:ext uri="{9D8B030D-6E8A-4147-A177-3AD203B41FA5}">
                      <a16:colId xmlns:a16="http://schemas.microsoft.com/office/drawing/2014/main" val="1168923844"/>
                    </a:ext>
                  </a:extLst>
                </a:gridCol>
                <a:gridCol w="3509405">
                  <a:extLst>
                    <a:ext uri="{9D8B030D-6E8A-4147-A177-3AD203B41FA5}">
                      <a16:colId xmlns:a16="http://schemas.microsoft.com/office/drawing/2014/main" val="696524006"/>
                    </a:ext>
                  </a:extLst>
                </a:gridCol>
              </a:tblGrid>
              <a:tr h="392877">
                <a:tc>
                  <a:txBody>
                    <a:bodyPr/>
                    <a:lstStyle/>
                    <a:p>
                      <a:r>
                        <a:rPr lang="en-ZA" dirty="0" smtClean="0"/>
                        <a:t>Bottleneck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Hardware</a:t>
                      </a:r>
                      <a:r>
                        <a:rPr lang="en-ZA" baseline="0" dirty="0" smtClean="0"/>
                        <a:t> Answer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98383"/>
                  </a:ext>
                </a:extLst>
              </a:tr>
              <a:tr h="455503">
                <a:tc>
                  <a:txBody>
                    <a:bodyPr/>
                    <a:lstStyle/>
                    <a:p>
                      <a:r>
                        <a:rPr lang="en-ZA" b="1" dirty="0"/>
                        <a:t>Compute-bound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Max cores, clock, vector </a:t>
                      </a:r>
                      <a:r>
                        <a:rPr lang="en-US" dirty="0" smtClean="0"/>
                        <a:t>width</a:t>
                      </a:r>
                    </a:p>
                    <a:p>
                      <a:r>
                        <a:rPr lang="en-US" dirty="0" smtClean="0"/>
                        <a:t> -&gt;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Rpeak</a:t>
                      </a:r>
                      <a:r>
                        <a:rPr lang="en-US" dirty="0" smtClean="0"/>
                        <a:t>!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4757163"/>
                  </a:ext>
                </a:extLst>
              </a:tr>
              <a:tr h="455503">
                <a:tc>
                  <a:txBody>
                    <a:bodyPr/>
                    <a:lstStyle/>
                    <a:p>
                      <a:r>
                        <a:rPr lang="en-ZA" b="1"/>
                        <a:t>Memory bandwidth-bound</a:t>
                      </a:r>
                      <a:endParaRPr lang="en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memory </a:t>
                      </a:r>
                      <a:r>
                        <a:rPr lang="en-US" dirty="0" smtClean="0"/>
                        <a:t>channels - balance, </a:t>
                      </a:r>
                      <a:r>
                        <a:rPr lang="en-US" dirty="0"/>
                        <a:t>fewer cores/socket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7937077"/>
                  </a:ext>
                </a:extLst>
              </a:tr>
              <a:tr h="455503">
                <a:tc>
                  <a:txBody>
                    <a:bodyPr/>
                    <a:lstStyle/>
                    <a:p>
                      <a:r>
                        <a:rPr lang="en-ZA" b="1"/>
                        <a:t>Memory capacity-bound</a:t>
                      </a:r>
                      <a:endParaRPr lang="en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Bigger </a:t>
                      </a:r>
                      <a:r>
                        <a:rPr lang="en-ZA" dirty="0" smtClean="0"/>
                        <a:t>DIMMs</a:t>
                      </a:r>
                      <a:endParaRPr lang="en-Z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515769"/>
                  </a:ext>
                </a:extLst>
              </a:tr>
              <a:tr h="455503">
                <a:tc>
                  <a:txBody>
                    <a:bodyPr/>
                    <a:lstStyle/>
                    <a:p>
                      <a:r>
                        <a:rPr lang="en-ZA" b="1"/>
                        <a:t>Network-bound</a:t>
                      </a:r>
                      <a:endParaRPr lang="en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Low-latency, high-bandwidth fabric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5477361"/>
                  </a:ext>
                </a:extLst>
              </a:tr>
              <a:tr h="455503">
                <a:tc>
                  <a:txBody>
                    <a:bodyPr/>
                    <a:lstStyle/>
                    <a:p>
                      <a:r>
                        <a:rPr lang="en-ZA" b="1"/>
                        <a:t>I/O-bound</a:t>
                      </a:r>
                      <a:endParaRPr lang="en-Z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Fast storage path, </a:t>
                      </a:r>
                      <a:r>
                        <a:rPr lang="en-US" dirty="0" err="1"/>
                        <a:t>NVMe</a:t>
                      </a:r>
                      <a:r>
                        <a:rPr lang="en-US" dirty="0"/>
                        <a:t>/parallel FS; packed formats for small files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7588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68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87168" y="1031192"/>
            <a:ext cx="8183879" cy="40011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ZA" sz="2600" b="1" i="0" dirty="0" smtClean="0">
                <a:solidFill>
                  <a:srgbClr val="FFFFFF"/>
                </a:solidFill>
                <a:latin typeface="Calibri"/>
              </a:rPr>
              <a:t>Your problem</a:t>
            </a:r>
            <a:endParaRPr sz="2600" b="1" i="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331720" y="2331720"/>
            <a:ext cx="9555480" cy="603504"/>
          </a:xfrm>
          <a:prstGeom prst="roundRect">
            <a:avLst>
              <a:gd name="adj" fmla="val 10000"/>
            </a:avLst>
          </a:prstGeom>
          <a:solidFill>
            <a:srgbClr val="FBEE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Oval 4"/>
          <p:cNvSpPr/>
          <p:nvPr/>
        </p:nvSpPr>
        <p:spPr>
          <a:xfrm>
            <a:off x="2487168" y="2404872"/>
            <a:ext cx="457200" cy="45720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54680" y="2510362"/>
            <a:ext cx="8595360" cy="246221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en-ZA" sz="1600" b="1" i="0" dirty="0" smtClean="0">
                <a:solidFill>
                  <a:srgbClr val="3A3A3A"/>
                </a:solidFill>
                <a:latin typeface="Calibri"/>
              </a:rPr>
              <a:t>Budget: </a:t>
            </a:r>
            <a:r>
              <a:rPr lang="en-ZA" sz="1600" b="0" i="0" dirty="0" smtClean="0">
                <a:solidFill>
                  <a:srgbClr val="3A3A3A"/>
                </a:solidFill>
                <a:latin typeface="Calibri"/>
              </a:rPr>
              <a:t>R650 000</a:t>
            </a:r>
            <a:endParaRPr sz="1600" b="0" i="0" dirty="0">
              <a:solidFill>
                <a:srgbClr val="3A3A3A"/>
              </a:solidFill>
              <a:latin typeface="Calibri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331720" y="3008376"/>
            <a:ext cx="9555480" cy="2797338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5240">
            <a:solidFill>
              <a:srgbClr val="F7DCC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ZA" dirty="0"/>
              <a:t>	 </a:t>
            </a:r>
            <a:r>
              <a:rPr lang="en-ZA" dirty="0" smtClean="0"/>
              <a:t>     </a:t>
            </a:r>
            <a:endParaRPr dirty="0"/>
          </a:p>
        </p:txBody>
      </p:sp>
      <p:sp>
        <p:nvSpPr>
          <p:cNvPr id="8" name="Oval 7"/>
          <p:cNvSpPr/>
          <p:nvPr/>
        </p:nvSpPr>
        <p:spPr>
          <a:xfrm>
            <a:off x="2487168" y="3081528"/>
            <a:ext cx="457200" cy="457200"/>
          </a:xfrm>
          <a:prstGeom prst="ellipse">
            <a:avLst/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099816" y="3098476"/>
            <a:ext cx="8595360" cy="280076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lang="en-ZA" sz="1400" b="1" i="0" dirty="0" smtClean="0"/>
              <a:t>Your applications to consider:</a:t>
            </a:r>
          </a:p>
          <a:p>
            <a:pPr algn="l"/>
            <a:endParaRPr lang="en-ZA" sz="1400" dirty="0"/>
          </a:p>
          <a:p>
            <a:r>
              <a:rPr lang="en-ZA" sz="1400" dirty="0" smtClean="0"/>
              <a:t>-</a:t>
            </a:r>
            <a:r>
              <a:rPr lang="en-ZA" sz="1400" dirty="0"/>
              <a:t> </a:t>
            </a:r>
            <a:r>
              <a:rPr lang="en-ZA" sz="1400" dirty="0" smtClean="0"/>
              <a:t>      </a:t>
            </a:r>
            <a:r>
              <a:rPr lang="en-ZA" sz="1400" dirty="0" smtClean="0"/>
              <a:t>WRF: </a:t>
            </a:r>
            <a:r>
              <a:rPr lang="en-US" sz="1400" dirty="0"/>
              <a:t>A weather simulator that tests how well a computer handles massive amounts of climate data and how </a:t>
            </a:r>
            <a:r>
              <a:rPr lang="en-US" sz="1400" dirty="0" smtClean="0"/>
              <a:t> 	efficiently its </a:t>
            </a:r>
            <a:r>
              <a:rPr lang="en-US" sz="1400" dirty="0"/>
              <a:t>processors talk to each other to predict the weather</a:t>
            </a:r>
            <a:r>
              <a:rPr lang="en-US" sz="1400" dirty="0" smtClean="0"/>
              <a:t>.</a:t>
            </a:r>
          </a:p>
          <a:p>
            <a:endParaRPr lang="en-US" sz="1400" dirty="0"/>
          </a:p>
          <a:p>
            <a:pPr marL="285750" indent="-285750">
              <a:buFontTx/>
              <a:buChar char="-"/>
            </a:pPr>
            <a:r>
              <a:rPr lang="en-US" sz="1400" dirty="0" smtClean="0"/>
              <a:t>SOD2D: </a:t>
            </a:r>
            <a:r>
              <a:rPr lang="en-US" sz="1400" dirty="0"/>
              <a:t>A simulation tool that mimics how air or liquid flows </a:t>
            </a:r>
            <a:r>
              <a:rPr lang="en-ZA" sz="1400" dirty="0" smtClean="0"/>
              <a:t> </a:t>
            </a:r>
          </a:p>
          <a:p>
            <a:pPr marL="285750" indent="-285750">
              <a:buFontTx/>
              <a:buChar char="-"/>
            </a:pPr>
            <a:endParaRPr lang="en-ZA" sz="1400" b="0" i="0" dirty="0"/>
          </a:p>
          <a:p>
            <a:pPr marL="285750" indent="-285750">
              <a:buFontTx/>
              <a:buChar char="-"/>
            </a:pPr>
            <a:r>
              <a:rPr lang="en-US" sz="1400" dirty="0" smtClean="0"/>
              <a:t>ASCOT5: A </a:t>
            </a:r>
            <a:r>
              <a:rPr lang="en-US" sz="1400" dirty="0"/>
              <a:t>simulator that tracks millions of tiny particles moving inside a nuclear fusion </a:t>
            </a:r>
            <a:r>
              <a:rPr lang="en-US" sz="1400" dirty="0" smtClean="0"/>
              <a:t>reactor</a:t>
            </a:r>
          </a:p>
          <a:p>
            <a:endParaRPr lang="en-US" sz="1400" dirty="0" smtClean="0"/>
          </a:p>
          <a:p>
            <a:pPr marL="285750" indent="-285750">
              <a:buFontTx/>
              <a:buChar char="-"/>
            </a:pPr>
            <a:r>
              <a:rPr lang="en-US" sz="1400" dirty="0" smtClean="0"/>
              <a:t>FIO: A </a:t>
            </a:r>
            <a:r>
              <a:rPr lang="en-US" sz="1400" dirty="0"/>
              <a:t>tool that mimics everyday file-saving and loading tasks to measure exactly how fast a computer can read and write data to its hard drive</a:t>
            </a:r>
            <a:endParaRPr lang="en-ZA" sz="1400" b="0" i="0" dirty="0" smtClean="0"/>
          </a:p>
          <a:p>
            <a:pPr algn="l"/>
            <a:endParaRPr lang="en-ZA" sz="1400" b="0" i="0" dirty="0" smtClean="0">
              <a:latin typeface="Calibri"/>
            </a:endParaRPr>
          </a:p>
          <a:p>
            <a:pPr algn="l"/>
            <a:endParaRPr sz="1400" b="0" i="0" dirty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B434B19-A087-CE66-AFF7-307C27B880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63" y="-22718"/>
            <a:ext cx="12192000" cy="68752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AB96966-C736-6FFE-FCB9-D975397B2F3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783" y="991034"/>
            <a:ext cx="1289967" cy="55895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17460" y="2331531"/>
            <a:ext cx="485597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5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OpenFOAM</a:t>
            </a:r>
            <a:endParaRPr lang="en-ZA" sz="25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5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Open-source </a:t>
            </a:r>
            <a:r>
              <a:rPr lang="en-ZA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ZA" sz="25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++ CFD Toolbox</a:t>
            </a:r>
            <a:endParaRPr lang="en-ZA" sz="25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ZA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57944" y="1052673"/>
            <a:ext cx="8183879" cy="40011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ZA" sz="2600" b="1" dirty="0" smtClean="0">
                <a:solidFill>
                  <a:srgbClr val="FFFFFF"/>
                </a:solidFill>
                <a:latin typeface="Calibri"/>
              </a:rPr>
              <a:t>My problem</a:t>
            </a:r>
            <a:endParaRPr sz="2600" b="1" i="0" dirty="0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1026" name="Picture 2" descr="CFD modelling with OpenFOAM - On Demand Training - Australian Water Schoo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460" y="3371367"/>
            <a:ext cx="6853918" cy="3085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773435" y="2323416"/>
            <a:ext cx="485597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Budget:</a:t>
            </a:r>
          </a:p>
          <a:p>
            <a:r>
              <a:rPr lang="en-ZA" sz="25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R3 million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693601" y="3242534"/>
            <a:ext cx="2897887" cy="530352"/>
          </a:xfrm>
          <a:prstGeom prst="roundRect">
            <a:avLst>
              <a:gd name="adj" fmla="val 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693601" y="3380864"/>
            <a:ext cx="2897887" cy="2308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ZA" sz="1500" b="1" i="0" dirty="0" smtClean="0">
                <a:solidFill>
                  <a:srgbClr val="FFFFFF"/>
                </a:solidFill>
                <a:latin typeface="Calibri"/>
              </a:rPr>
              <a:t>Memory Bandwidth</a:t>
            </a:r>
            <a:endParaRPr sz="1500" b="1" i="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693601" y="4137585"/>
            <a:ext cx="2897887" cy="530352"/>
          </a:xfrm>
          <a:prstGeom prst="roundRect">
            <a:avLst>
              <a:gd name="adj" fmla="val 5000"/>
            </a:avLst>
          </a:prstGeom>
          <a:solidFill>
            <a:srgbClr val="E271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693601" y="4326715"/>
            <a:ext cx="2897887" cy="2308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ZA" sz="1500" b="1" i="0" dirty="0" smtClean="0">
                <a:solidFill>
                  <a:srgbClr val="FFFFFF"/>
                </a:solidFill>
                <a:latin typeface="Calibri"/>
              </a:rPr>
              <a:t>Parallel I/O</a:t>
            </a:r>
            <a:endParaRPr sz="1500" b="1" i="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13835" y="2576350"/>
            <a:ext cx="485597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Known Bottlenecks:</a:t>
            </a:r>
            <a:endParaRPr lang="en-ZA" sz="25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638031" y="5281170"/>
            <a:ext cx="3048000" cy="742604"/>
          </a:xfrm>
          <a:prstGeom prst="roundRect">
            <a:avLst>
              <a:gd name="adj" fmla="val 7000"/>
            </a:avLst>
          </a:prstGeom>
          <a:solidFill>
            <a:srgbClr val="FBEEE3"/>
          </a:solidFill>
          <a:ln>
            <a:noFill/>
          </a:ln>
          <a:effectLst>
            <a:outerShdw blurRad="45720" dist="36576" dir="5400000" rotWithShape="0">
              <a:srgbClr val="6B4A2B">
                <a:alpha val="72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778754" y="5456264"/>
            <a:ext cx="2816251" cy="39241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04000"/>
              </a:lnSpc>
            </a:pPr>
            <a:r>
              <a:rPr lang="en-ZA" sz="1250" b="1" dirty="0" smtClean="0">
                <a:solidFill>
                  <a:srgbClr val="3A3A3A"/>
                </a:solidFill>
                <a:latin typeface="Calibri"/>
              </a:rPr>
              <a:t>After understanding the bounds, l</a:t>
            </a:r>
            <a:r>
              <a:rPr lang="en-ZA" sz="1250" b="1" i="0" dirty="0" smtClean="0">
                <a:solidFill>
                  <a:srgbClr val="3A3A3A"/>
                </a:solidFill>
                <a:latin typeface="Calibri"/>
              </a:rPr>
              <a:t>et’s move onto the price list!</a:t>
            </a:r>
            <a:endParaRPr sz="1250" b="1" i="0" dirty="0">
              <a:solidFill>
                <a:srgbClr val="3A3A3A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816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g_clos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5E0B0BE7023646947F920637974D5A" ma:contentTypeVersion="8" ma:contentTypeDescription="Create a new document." ma:contentTypeScope="" ma:versionID="86a7728a04c9f38ebdc1b4513ee515b2">
  <xsd:schema xmlns:xsd="http://www.w3.org/2001/XMLSchema" xmlns:xs="http://www.w3.org/2001/XMLSchema" xmlns:p="http://schemas.microsoft.com/office/2006/metadata/properties" xmlns:ns2="debb861a-3e1f-472e-8981-c630a4519e80" targetNamespace="http://schemas.microsoft.com/office/2006/metadata/properties" ma:root="true" ma:fieldsID="b632a1c1f4c24e24e8a5a77f175ebbdd" ns2:_="">
    <xsd:import namespace="debb861a-3e1f-472e-8981-c630a4519e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bb861a-3e1f-472e-8981-c630a4519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218F17-0AAD-4762-A722-76EBB1D9A323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debb861a-3e1f-472e-8981-c630a4519e8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7C64B26-8CA5-4EA5-84F0-D0BF006B00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16A8C6-065F-43CE-82E0-AC3BDF6530C0}"/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168</Words>
  <Application>Microsoft Office PowerPoint</Application>
  <PresentationFormat>Widescreen</PresentationFormat>
  <Paragraphs>53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Anna Lukose</dc:creator>
  <cp:keywords/>
  <dc:description>generated using python-pptx</dc:description>
  <cp:lastModifiedBy>Anna Lukose</cp:lastModifiedBy>
  <cp:revision>30</cp:revision>
  <dcterms:created xsi:type="dcterms:W3CDTF">2013-01-27T09:14:16Z</dcterms:created>
  <dcterms:modified xsi:type="dcterms:W3CDTF">2026-07-07T15:18:13Z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0x010100CB5E0B0BE7023646947F920637974D5A</vt:lpwstr>
  </property>
</Properties>
</file>