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30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0" r:id="rId15"/>
    <p:sldId id="281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300" r:id="rId29"/>
    <p:sldId id="30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9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A6CE7-DBF0-F801-DD8C-7D919E6D6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5EB36-1668-3B8B-F64F-62C378811C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5119A-207F-ED10-F0B2-9395A54BC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710C-F82F-4039-8275-43C765C2EB68}" type="datetimeFigureOut">
              <a:rPr lang="en-ZA" smtClean="0"/>
              <a:t>2026/07/07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61411-9F47-18FC-654D-524E358E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9A8CC-7CB0-2305-03C5-85A5C75A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CEDE-F771-466D-8C13-5EF91412005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6529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97880" y="1993392"/>
            <a:ext cx="5943600" cy="1371600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pPr algn="l"/>
            <a:r>
              <a:rPr sz="4600" b="1" i="0">
                <a:solidFill>
                  <a:srgbClr val="3A3A3A"/>
                </a:solidFill>
                <a:latin typeface="Calibri"/>
              </a:rPr>
              <a:t>HPC Hardware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3200400"/>
            <a:ext cx="585216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libri"/>
              </a:rPr>
              <a:t>CHPC SCC 2026   |   Selection Round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3950208"/>
            <a:ext cx="5852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1">
                <a:solidFill>
                  <a:srgbClr val="E2711D"/>
                </a:solidFill>
                <a:latin typeface="Calibri"/>
              </a:rPr>
              <a:t>Building the machine you compete on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4370832"/>
            <a:ext cx="5852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0" i="0">
                <a:solidFill>
                  <a:srgbClr val="8A8A8A"/>
                </a:solidFill>
                <a:latin typeface="Calibri"/>
              </a:rPr>
              <a:t>Live session  +  live node teardown demo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The CPU - Your Engine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SOCKETS, CORES, THREADS, CLOCK, CACHE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377440"/>
            <a:ext cx="5989320" cy="713232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14600" y="2377440"/>
            <a:ext cx="21031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C45E12"/>
                </a:solidFill>
                <a:latin typeface="Calibri"/>
              </a:rPr>
              <a:t>Socket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17720" y="2377440"/>
            <a:ext cx="361188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80" b="0" i="0">
                <a:solidFill>
                  <a:srgbClr val="555555"/>
                </a:solidFill>
                <a:latin typeface="Calibri"/>
              </a:rPr>
              <a:t>A physical CPU slot on the board. Nodes often have 1-2.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31720" y="3163824"/>
            <a:ext cx="5989320" cy="713232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14600" y="3163824"/>
            <a:ext cx="21031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C45E12"/>
                </a:solidFill>
                <a:latin typeface="Calibri"/>
              </a:rPr>
              <a:t>Core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17720" y="3163824"/>
            <a:ext cx="361188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80" b="0" i="0">
                <a:solidFill>
                  <a:srgbClr val="555555"/>
                </a:solidFill>
                <a:latin typeface="Calibri"/>
              </a:rPr>
              <a:t>An independent unit that executes instructions. More cores = more parallel work.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1720" y="3950208"/>
            <a:ext cx="5989320" cy="713232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514600" y="3950208"/>
            <a:ext cx="21031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C45E12"/>
                </a:solidFill>
                <a:latin typeface="Calibri"/>
              </a:rPr>
              <a:t>Thread (SMT)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3950208"/>
            <a:ext cx="361188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80" b="0" i="0">
                <a:solidFill>
                  <a:srgbClr val="555555"/>
                </a:solidFill>
                <a:latin typeface="Calibri"/>
              </a:rPr>
              <a:t>Logical core sharing one physical core. Helps some workloads, not HPL.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31720" y="4736592"/>
            <a:ext cx="5989320" cy="713232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514600" y="4736592"/>
            <a:ext cx="21031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C45E12"/>
                </a:solidFill>
                <a:latin typeface="Calibri"/>
              </a:rPr>
              <a:t>Clock speed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7720" y="4736592"/>
            <a:ext cx="361188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80" b="0" i="0">
                <a:solidFill>
                  <a:srgbClr val="555555"/>
                </a:solidFill>
                <a:latin typeface="Calibri"/>
              </a:rPr>
              <a:t>Cycles per second (GHz). Each cycle a core can do several FLOPs.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31720" y="5522976"/>
            <a:ext cx="5989320" cy="713232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514600" y="5522976"/>
            <a:ext cx="21031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C45E12"/>
                </a:solidFill>
                <a:latin typeface="Calibri"/>
              </a:rPr>
              <a:t>Cache (L1/L2/L3)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17720" y="5522976"/>
            <a:ext cx="361188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80" b="0" i="0">
                <a:solidFill>
                  <a:srgbClr val="555555"/>
                </a:solidFill>
                <a:latin typeface="Calibri"/>
              </a:rPr>
              <a:t>Tiny, fast memory next to cores - keeps data close so cores don't stall.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686800" y="2395728"/>
            <a:ext cx="3246120" cy="2788920"/>
          </a:xfrm>
          <a:prstGeom prst="roundRect">
            <a:avLst>
              <a:gd name="adj" fmla="val 5000"/>
            </a:avLst>
          </a:prstGeom>
          <a:solidFill>
            <a:srgbClr val="333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686800" y="2487168"/>
            <a:ext cx="32461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One socket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006840" y="29260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9665208" y="29260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10323576" y="29260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10981944" y="29260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>
            <a:off x="9006840" y="33832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9665208" y="33832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10323576" y="33832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10981944" y="33832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9006840" y="38404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9665208" y="38404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ounded Rectangle 31"/>
          <p:cNvSpPr/>
          <p:nvPr/>
        </p:nvSpPr>
        <p:spPr>
          <a:xfrm>
            <a:off x="10323576" y="38404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10981944" y="38404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9006840" y="42976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9665208" y="42976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ounded Rectangle 35"/>
          <p:cNvSpPr/>
          <p:nvPr/>
        </p:nvSpPr>
        <p:spPr>
          <a:xfrm>
            <a:off x="10323576" y="42976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10981944" y="4297680"/>
            <a:ext cx="548640" cy="36576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686800" y="4800600"/>
            <a:ext cx="32461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50" b="0" i="0">
                <a:solidFill>
                  <a:srgbClr val="F2A65A"/>
                </a:solidFill>
                <a:latin typeface="Calibri"/>
              </a:rPr>
              <a:t>16 cores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5440680"/>
            <a:ext cx="324612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150" b="1" i="0">
                <a:solidFill>
                  <a:srgbClr val="3A3A3A"/>
                </a:solidFill>
                <a:latin typeface="Calibri"/>
              </a:rPr>
              <a:t>FLOPs = cores  x  clock  x  maths-per-cycle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CPU Architectures: x86 vs ARM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TWO INSTRUCTION SETS, ONE TRADE-OFF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2331720"/>
            <a:ext cx="4480560" cy="30632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468880" y="2331720"/>
            <a:ext cx="4480560" cy="841248"/>
          </a:xfrm>
          <a:prstGeom prst="roundRect">
            <a:avLst>
              <a:gd name="adj" fmla="val 5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468880" y="2788920"/>
            <a:ext cx="4480560" cy="384048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468880" y="2359152"/>
            <a:ext cx="448056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  <a:latin typeface="Calibri"/>
              </a:rPr>
              <a:t>x86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8880" y="2816352"/>
            <a:ext cx="4480560" cy="32918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Intel Xeon  -  AMD EPYC</a:t>
            </a:r>
          </a:p>
        </p:txBody>
      </p:sp>
      <p:sp>
        <p:nvSpPr>
          <p:cNvPr id="10" name="Oval 9"/>
          <p:cNvSpPr/>
          <p:nvPr/>
        </p:nvSpPr>
        <p:spPr>
          <a:xfrm>
            <a:off x="2743200" y="3364992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743200" y="3337560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7248" y="3310128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Mature - runs everywhere</a:t>
            </a:r>
          </a:p>
        </p:txBody>
      </p:sp>
      <p:sp>
        <p:nvSpPr>
          <p:cNvPr id="13" name="Oval 12"/>
          <p:cNvSpPr/>
          <p:nvPr/>
        </p:nvSpPr>
        <p:spPr>
          <a:xfrm>
            <a:off x="2743200" y="3840479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743200" y="3813048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27248" y="3785615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Highest per-core performance</a:t>
            </a:r>
          </a:p>
        </p:txBody>
      </p:sp>
      <p:sp>
        <p:nvSpPr>
          <p:cNvPr id="16" name="Oval 15"/>
          <p:cNvSpPr/>
          <p:nvPr/>
        </p:nvSpPr>
        <p:spPr>
          <a:xfrm>
            <a:off x="2743200" y="4315967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0" y="4288536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27248" y="4261103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Everything compiles, no surprises</a:t>
            </a:r>
          </a:p>
        </p:txBody>
      </p:sp>
      <p:sp>
        <p:nvSpPr>
          <p:cNvPr id="19" name="Oval 18"/>
          <p:cNvSpPr/>
          <p:nvPr/>
        </p:nvSpPr>
        <p:spPr>
          <a:xfrm>
            <a:off x="2743200" y="4791455"/>
            <a:ext cx="237744" cy="237744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743200" y="4764023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7248" y="4736591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More power per core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69480" y="2331720"/>
            <a:ext cx="4480560" cy="30632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7269480" y="2331720"/>
            <a:ext cx="4480560" cy="841248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269480" y="2788920"/>
            <a:ext cx="4480560" cy="384048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269480" y="2359152"/>
            <a:ext cx="448056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  <a:latin typeface="Calibri"/>
              </a:rPr>
              <a:t>ARM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69480" y="2816352"/>
            <a:ext cx="4480560" cy="32918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Grace  -  Ampere  -  Graviton</a:t>
            </a:r>
          </a:p>
        </p:txBody>
      </p:sp>
      <p:sp>
        <p:nvSpPr>
          <p:cNvPr id="27" name="Oval 26"/>
          <p:cNvSpPr/>
          <p:nvPr/>
        </p:nvSpPr>
        <p:spPr>
          <a:xfrm>
            <a:off x="7543800" y="3364992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543800" y="3337560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27848" y="3310128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Best performance-per-watt</a:t>
            </a:r>
          </a:p>
        </p:txBody>
      </p:sp>
      <p:sp>
        <p:nvSpPr>
          <p:cNvPr id="30" name="Oval 29"/>
          <p:cNvSpPr/>
          <p:nvPr/>
        </p:nvSpPr>
        <p:spPr>
          <a:xfrm>
            <a:off x="7543800" y="3840479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543800" y="3813048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27848" y="3785615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Very high core density</a:t>
            </a:r>
          </a:p>
        </p:txBody>
      </p:sp>
      <p:sp>
        <p:nvSpPr>
          <p:cNvPr id="33" name="Oval 32"/>
          <p:cNvSpPr/>
          <p:nvPr/>
        </p:nvSpPr>
        <p:spPr>
          <a:xfrm>
            <a:off x="7543800" y="4315967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543800" y="4288536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27848" y="4261103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Huge memory bandwidth (Grace)</a:t>
            </a:r>
          </a:p>
        </p:txBody>
      </p:sp>
      <p:sp>
        <p:nvSpPr>
          <p:cNvPr id="36" name="Oval 35"/>
          <p:cNvSpPr/>
          <p:nvPr/>
        </p:nvSpPr>
        <p:spPr>
          <a:xfrm>
            <a:off x="7543800" y="4791455"/>
            <a:ext cx="237744" cy="237744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7543800" y="4764023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-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27848" y="4736591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Some software still catching up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468880" y="5577840"/>
            <a:ext cx="9281160" cy="105156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2651760" y="5742431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2651760" y="5742431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88336" y="6126479"/>
            <a:ext cx="8860536" cy="21031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 dirty="0">
                <a:solidFill>
                  <a:srgbClr val="3A3A3A"/>
                </a:solidFill>
                <a:latin typeface="Calibri"/>
              </a:rPr>
              <a:t>ARM is climbing the Top500 and Green500 fast. Under a power cap, performance-per-watt is what wins - but always check your competition apps actually compile on it first.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RPeak - Your Theoretical Ceiling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2286000"/>
            <a:ext cx="95097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7000"/>
              </a:lnSpc>
            </a:pPr>
            <a:r>
              <a:rPr sz="1600" b="1" i="0">
                <a:solidFill>
                  <a:srgbClr val="E2711D"/>
                </a:solidFill>
                <a:latin typeface="Calibri"/>
              </a:rPr>
              <a:t>RPeak</a:t>
            </a:r>
            <a:r>
              <a:rPr sz="1600" b="0" i="0">
                <a:solidFill>
                  <a:srgbClr val="555555"/>
                </a:solidFill>
                <a:latin typeface="Calibri"/>
              </a:rPr>
              <a:t> is the absolute peak FLOP/s your hardware could ever hit. It is the number you are really buying when you choose CPUs.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547872"/>
            <a:ext cx="1600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2200" b="1" i="0">
                <a:solidFill>
                  <a:srgbClr val="3A3A3A"/>
                </a:solidFill>
                <a:latin typeface="Calibri"/>
              </a:rPr>
              <a:t>RPeak =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31720" y="3383280"/>
            <a:ext cx="1755648" cy="914400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331720" y="3383280"/>
            <a:ext cx="175564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50" b="1" i="0">
                <a:solidFill>
                  <a:srgbClr val="FFFFFF"/>
                </a:solidFill>
                <a:latin typeface="Calibri"/>
              </a:rPr>
              <a:t>nodes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9080" y="3383280"/>
            <a:ext cx="20116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3A3A3A"/>
                </a:solidFill>
                <a:latin typeface="Calibri"/>
              </a:rPr>
              <a:t>x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51960" y="3383280"/>
            <a:ext cx="1755648" cy="914400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251960" y="3383280"/>
            <a:ext cx="175564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50" b="1" i="0">
                <a:solidFill>
                  <a:srgbClr val="FFFFFF"/>
                </a:solidFill>
                <a:latin typeface="Calibri"/>
              </a:rPr>
              <a:t>sockets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89320" y="3383280"/>
            <a:ext cx="20116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3A3A3A"/>
                </a:solidFill>
                <a:latin typeface="Calibri"/>
              </a:rPr>
              <a:t>x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72200" y="3383280"/>
            <a:ext cx="1755648" cy="914400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172200" y="3383280"/>
            <a:ext cx="175564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50" b="1" i="0">
                <a:solidFill>
                  <a:srgbClr val="FFFFFF"/>
                </a:solidFill>
                <a:latin typeface="Calibri"/>
              </a:rPr>
              <a:t>cores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09560" y="3383280"/>
            <a:ext cx="20116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3A3A3A"/>
                </a:solidFill>
                <a:latin typeface="Calibri"/>
              </a:rPr>
              <a:t>x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92440" y="3383280"/>
            <a:ext cx="1755648" cy="914400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092440" y="3383280"/>
            <a:ext cx="175564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50" b="1" i="0">
                <a:solidFill>
                  <a:srgbClr val="FFFFFF"/>
                </a:solidFill>
                <a:latin typeface="Calibri"/>
              </a:rPr>
              <a:t>clock (GHz)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29800" y="3383280"/>
            <a:ext cx="20116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3A3A3A"/>
                </a:solidFill>
                <a:latin typeface="Calibri"/>
              </a:rPr>
              <a:t>x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012680" y="3383280"/>
            <a:ext cx="1755648" cy="914400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012680" y="3383280"/>
            <a:ext cx="1755648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50" b="1" i="0">
                <a:solidFill>
                  <a:srgbClr val="FFFFFF"/>
                </a:solidFill>
                <a:latin typeface="Calibri"/>
              </a:rPr>
              <a:t>FLOPs/cycle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31720" y="4572000"/>
            <a:ext cx="95097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FLOPs/cycle</a:t>
            </a:r>
            <a:r>
              <a:rPr sz="1350" b="0" i="0">
                <a:solidFill>
                  <a:srgbClr val="555555"/>
                </a:solidFill>
                <a:latin typeface="Calibri"/>
              </a:rPr>
              <a:t>  depends on the vector unit:  AVX2 = 16,   AVX-512 = 32  (width x FMA x units).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331720" y="5212080"/>
            <a:ext cx="9509760" cy="105156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2514600" y="537667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2514600" y="537667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51176" y="5760720"/>
            <a:ext cx="9089136" cy="3931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More cores, higher clock, or wider vectors all raise RPeak - but so does power draw. The real game is maximising RPeak per watt and per rand. That is your build strategy.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RPeak - A Worked Example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PLUG IN NUMBERS FOR A SMALL 4-NODE CLUSTER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423160"/>
            <a:ext cx="4206240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14600" y="2423160"/>
            <a:ext cx="2743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3A3A3A"/>
                </a:solidFill>
                <a:latin typeface="Calibri"/>
              </a:rPr>
              <a:t>Nodes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60" y="2423160"/>
            <a:ext cx="14630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300" b="1" i="0">
                <a:solidFill>
                  <a:srgbClr val="C45E12"/>
                </a:solidFill>
                <a:latin typeface="Calibri"/>
              </a:rPr>
              <a:t>4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31720" y="3063239"/>
            <a:ext cx="4206240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14600" y="3063239"/>
            <a:ext cx="2743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3A3A3A"/>
                </a:solidFill>
                <a:latin typeface="Calibri"/>
              </a:rPr>
              <a:t>Sockets / node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3063239"/>
            <a:ext cx="14630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300" b="1" i="0">
                <a:solidFill>
                  <a:srgbClr val="C45E12"/>
                </a:solidFill>
                <a:latin typeface="Calibri"/>
              </a:rPr>
              <a:t>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1720" y="3703320"/>
            <a:ext cx="4206240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514600" y="3703320"/>
            <a:ext cx="2743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3A3A3A"/>
                </a:solidFill>
                <a:latin typeface="Calibri"/>
              </a:rPr>
              <a:t>Cores / socket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7760" y="3703320"/>
            <a:ext cx="14630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300" b="1" i="0">
                <a:solidFill>
                  <a:srgbClr val="C45E12"/>
                </a:solidFill>
                <a:latin typeface="Calibri"/>
              </a:rPr>
              <a:t>16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31720" y="4343400"/>
            <a:ext cx="4206240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514600" y="4343400"/>
            <a:ext cx="2743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3A3A3A"/>
                </a:solidFill>
                <a:latin typeface="Calibri"/>
              </a:rPr>
              <a:t>Clock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37760" y="4343400"/>
            <a:ext cx="14630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300" b="1" i="0">
                <a:solidFill>
                  <a:srgbClr val="C45E12"/>
                </a:solidFill>
                <a:latin typeface="Calibri"/>
              </a:rPr>
              <a:t>2.5 GHz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31720" y="4983480"/>
            <a:ext cx="4206240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514600" y="4983480"/>
            <a:ext cx="2743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3A3A3A"/>
                </a:solidFill>
                <a:latin typeface="Calibri"/>
              </a:rPr>
              <a:t>FLOPs / cycle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60" y="4983480"/>
            <a:ext cx="14630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300" b="1" i="0">
                <a:solidFill>
                  <a:srgbClr val="C45E12"/>
                </a:solidFill>
                <a:latin typeface="Calibri"/>
              </a:rPr>
              <a:t>16  (AVX2)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2423160"/>
            <a:ext cx="4892040" cy="1874519"/>
          </a:xfrm>
          <a:prstGeom prst="roundRect">
            <a:avLst>
              <a:gd name="adj" fmla="val 5000"/>
            </a:avLst>
          </a:prstGeom>
          <a:solidFill>
            <a:srgbClr val="212121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223760" y="2606040"/>
            <a:ext cx="4480560" cy="1554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sz="1400" b="0" i="0">
                <a:solidFill>
                  <a:srgbClr val="E2E2E2"/>
                </a:solidFill>
                <a:latin typeface="Consolas"/>
              </a:rPr>
              <a:t>4 x 2 x 16 = </a:t>
            </a:r>
            <a:r>
              <a:rPr sz="1400" b="1" i="0">
                <a:solidFill>
                  <a:srgbClr val="7EC699"/>
                </a:solidFill>
                <a:latin typeface="Consolas"/>
              </a:rPr>
              <a:t>128 cores</a:t>
            </a:r>
          </a:p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sz="1400" b="0" i="0">
                <a:solidFill>
                  <a:srgbClr val="E2E2E2"/>
                </a:solidFill>
                <a:latin typeface="Consolas"/>
              </a:rPr>
              <a:t>128 x 2.5 GHz x 16</a:t>
            </a:r>
          </a:p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600" b="1" i="0">
                <a:solidFill>
                  <a:srgbClr val="F2A65A"/>
                </a:solidFill>
                <a:latin typeface="Consolas"/>
              </a:rPr>
              <a:t>= 5,120 GFLOP/s</a:t>
            </a:r>
          </a:p>
          <a:p>
            <a:pPr algn="l">
              <a:lnSpc>
                <a:spcPct val="105000"/>
              </a:lnSpc>
            </a:pPr>
            <a:r>
              <a:rPr sz="1400" b="1" i="0">
                <a:solidFill>
                  <a:srgbClr val="7EC699"/>
                </a:solidFill>
                <a:latin typeface="Consolas"/>
              </a:rPr>
              <a:t>= 5.12 TFLOP/s  (RPeak)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995160" y="4526280"/>
            <a:ext cx="2331720" cy="960120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995160" y="4590288"/>
            <a:ext cx="2331720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RPeak</a:t>
            </a:r>
          </a:p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5.12 TF</a:t>
            </a:r>
          </a:p>
          <a:p>
            <a:pPr algn="ctr"/>
            <a:r>
              <a:rPr sz="950" b="0" i="0">
                <a:solidFill>
                  <a:srgbClr val="FFFFFF"/>
                </a:solidFill>
                <a:latin typeface="Calibri"/>
              </a:rPr>
              <a:t>theoretical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9418320" y="4864608"/>
            <a:ext cx="384048" cy="27432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9555480" y="4526280"/>
            <a:ext cx="2331720" cy="960120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9555480" y="4590288"/>
            <a:ext cx="2331720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Rmax (~75%)</a:t>
            </a:r>
          </a:p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~3.8 TF</a:t>
            </a:r>
          </a:p>
          <a:p>
            <a:pPr algn="ctr"/>
            <a:r>
              <a:rPr sz="950" b="0" i="0">
                <a:solidFill>
                  <a:srgbClr val="FFFFFF"/>
                </a:solidFill>
                <a:latin typeface="Calibri"/>
              </a:rPr>
              <a:t>measured by HPL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331720" y="5623559"/>
            <a:ext cx="9555480" cy="1097279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2514600" y="578815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2514600" y="578815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51176" y="6172200"/>
            <a:ext cx="9134855" cy="21031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Efficiency = Rmax / RPeak. HPL typically reaches 60-90%. RPeak sets the ceiling; the Benchmarking session measures how close you actually get.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Your Turn - Calculate RPeak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96012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>
                <a:solidFill>
                  <a:srgbClr val="E2711D"/>
                </a:solidFill>
                <a:latin typeface="Calibri"/>
              </a:rPr>
              <a:t>A REAL TRI-NODE CLUSTER - THE SPEC SHEETS ARE ON THE INTERNET. PHONES OUT.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450592"/>
            <a:ext cx="1828800" cy="502920"/>
          </a:xfrm>
          <a:prstGeom prst="roundRect">
            <a:avLst>
              <a:gd name="adj" fmla="val 12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331720" y="2450592"/>
            <a:ext cx="1828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SWITCH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3246120" y="2953512"/>
            <a:ext cx="0" cy="2670048"/>
          </a:xfrm>
          <a:prstGeom prst="line">
            <a:avLst/>
          </a:prstGeom>
          <a:ln w="22225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3246120" y="3657600"/>
            <a:ext cx="457200" cy="0"/>
          </a:xfrm>
          <a:prstGeom prst="line">
            <a:avLst/>
          </a:prstGeom>
          <a:ln w="22225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703320" y="3200400"/>
            <a:ext cx="3886200" cy="9144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5875">
            <a:solidFill>
              <a:srgbClr val="1560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886200" y="3310128"/>
            <a:ext cx="35661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50" b="1">
                <a:solidFill>
                  <a:srgbClr val="156082"/>
                </a:solidFill>
                <a:latin typeface="Calibri"/>
              </a:rPr>
              <a:t>HEAD NODE  (x1)</a:t>
            </a:r>
          </a:p>
          <a:p>
            <a:pPr algn="l">
              <a:spcAft>
                <a:spcPts val="200"/>
              </a:spcAft>
            </a:pPr>
            <a:r>
              <a:rPr sz="1200" b="1">
                <a:solidFill>
                  <a:srgbClr val="3A3A3A"/>
                </a:solidFill>
                <a:latin typeface="Calibri"/>
              </a:rPr>
              <a:t>1 x Intel Xeon Silver 4310</a:t>
            </a:r>
          </a:p>
          <a:p>
            <a:pPr algn="l"/>
            <a:r>
              <a:rPr sz="1050" b="0">
                <a:solidFill>
                  <a:srgbClr val="8A8A8A"/>
                </a:solidFill>
                <a:latin typeface="Calibri"/>
              </a:rPr>
              <a:t>login  ·  scheduler  ·  shared storage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3246120" y="4709160"/>
            <a:ext cx="457200" cy="0"/>
          </a:xfrm>
          <a:prstGeom prst="line">
            <a:avLst/>
          </a:prstGeom>
          <a:ln w="22225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703320" y="4251960"/>
            <a:ext cx="3886200" cy="9144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5875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886200" y="4361688"/>
            <a:ext cx="35661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50" b="1">
                <a:solidFill>
                  <a:srgbClr val="E2711D"/>
                </a:solidFill>
                <a:latin typeface="Calibri"/>
              </a:rPr>
              <a:t>COMPUTE NODE 1</a:t>
            </a:r>
          </a:p>
          <a:p>
            <a:pPr algn="l">
              <a:spcAft>
                <a:spcPts val="200"/>
              </a:spcAft>
            </a:pPr>
            <a:r>
              <a:rPr sz="1200" b="1">
                <a:solidFill>
                  <a:srgbClr val="3A3A3A"/>
                </a:solidFill>
                <a:latin typeface="Calibri"/>
              </a:rPr>
              <a:t>2 x AMD EPYC 7313  (dual socket)</a:t>
            </a:r>
          </a:p>
          <a:p>
            <a:pPr algn="l"/>
            <a:r>
              <a:rPr sz="1050" b="0">
                <a:solidFill>
                  <a:srgbClr val="8A8A8A"/>
                </a:solidFill>
                <a:latin typeface="Calibri"/>
              </a:rPr>
              <a:t>runs the HPL benchmark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3246120" y="5760720"/>
            <a:ext cx="457200" cy="0"/>
          </a:xfrm>
          <a:prstGeom prst="line">
            <a:avLst/>
          </a:prstGeom>
          <a:ln w="22225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703320" y="5303520"/>
            <a:ext cx="3886200" cy="9144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5875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886200" y="5413248"/>
            <a:ext cx="35661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50" b="1">
                <a:solidFill>
                  <a:srgbClr val="E2711D"/>
                </a:solidFill>
                <a:latin typeface="Calibri"/>
              </a:rPr>
              <a:t>COMPUTE NODE 2</a:t>
            </a:r>
          </a:p>
          <a:p>
            <a:pPr algn="l">
              <a:spcAft>
                <a:spcPts val="200"/>
              </a:spcAft>
            </a:pPr>
            <a:r>
              <a:rPr sz="1200" b="1">
                <a:solidFill>
                  <a:srgbClr val="3A3A3A"/>
                </a:solidFill>
                <a:latin typeface="Calibri"/>
              </a:rPr>
              <a:t>2 x AMD EPYC 7313  (dual socket)</a:t>
            </a:r>
          </a:p>
          <a:p>
            <a:pPr algn="l"/>
            <a:r>
              <a:rPr sz="1050" b="0">
                <a:solidFill>
                  <a:srgbClr val="8A8A8A"/>
                </a:solidFill>
                <a:latin typeface="Calibri"/>
              </a:rPr>
              <a:t>runs the HPL benchmark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955279" y="2450592"/>
            <a:ext cx="3959352" cy="2697480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174736" y="2615184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>
                <a:solidFill>
                  <a:srgbClr val="C45E12"/>
                </a:solidFill>
                <a:latin typeface="Calibri"/>
              </a:rPr>
              <a:t>YOUR TASK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74736" y="2962656"/>
            <a:ext cx="3529584" cy="2103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700"/>
              </a:spcAft>
            </a:pPr>
            <a:r>
              <a:rPr sz="1150" b="0">
                <a:solidFill>
                  <a:srgbClr val="3A3A3A"/>
                </a:solidFill>
                <a:latin typeface="Calibri"/>
              </a:rPr>
              <a:t>1   Look up each CPU: cores + base clock + vector support</a:t>
            </a:r>
          </a:p>
          <a:p>
            <a:pPr algn="l">
              <a:spcAft>
                <a:spcPts val="700"/>
              </a:spcAft>
            </a:pPr>
            <a:r>
              <a:rPr sz="1150" b="0">
                <a:solidFill>
                  <a:srgbClr val="3A3A3A"/>
                </a:solidFill>
                <a:latin typeface="Calibri"/>
              </a:rPr>
              <a:t>2   Work out FLOPs/cycle for each (previous slide)</a:t>
            </a:r>
          </a:p>
          <a:p>
            <a:pPr algn="l">
              <a:spcAft>
                <a:spcPts val="700"/>
              </a:spcAft>
            </a:pPr>
            <a:r>
              <a:rPr sz="1150" b="0">
                <a:solidFill>
                  <a:srgbClr val="3A3A3A"/>
                </a:solidFill>
                <a:latin typeface="Calibri"/>
              </a:rPr>
              <a:t>3   Calculate RPeak of the two compute nodes</a:t>
            </a:r>
          </a:p>
          <a:p>
            <a:pPr algn="l">
              <a:spcAft>
                <a:spcPts val="700"/>
              </a:spcAft>
            </a:pPr>
            <a:r>
              <a:rPr sz="1150" b="0">
                <a:solidFill>
                  <a:srgbClr val="3A3A3A"/>
                </a:solidFill>
                <a:latin typeface="Calibri"/>
              </a:rPr>
              <a:t>4   Bonus: whole-cluster RPeak - should the head node even count?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955279" y="5349240"/>
            <a:ext cx="3959352" cy="1188720"/>
          </a:xfrm>
          <a:prstGeom prst="roundRect">
            <a:avLst>
              <a:gd name="adj" fmla="val 12000"/>
            </a:avLst>
          </a:prstGeom>
          <a:solidFill>
            <a:srgbClr val="DDEB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174736" y="5486400"/>
            <a:ext cx="3529584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1150" b="1">
                <a:solidFill>
                  <a:srgbClr val="156082"/>
                </a:solidFill>
                <a:latin typeface="Calibri"/>
              </a:rPr>
              <a:t>HINTS</a:t>
            </a:r>
          </a:p>
          <a:p>
            <a:pPr algn="l"/>
            <a:r>
              <a:rPr sz="1050" b="0">
                <a:solidFill>
                  <a:srgbClr val="3A3A3A"/>
                </a:solidFill>
                <a:latin typeface="Calibri"/>
              </a:rPr>
              <a:t>Use the BASE clock, not boost.  RPeak = nodes x sockets x cores x clock x FLOPs/cycle.  Spec sheets: ark.intel.com  /  amd.com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31720" y="6373368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>
                <a:solidFill>
                  <a:srgbClr val="555555"/>
                </a:solidFill>
                <a:latin typeface="Calibri"/>
              </a:rPr>
              <a:t>~10 minutes. Work as a team - split the two CPUs between you.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Your Turn - The Answer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96012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>
                <a:solidFill>
                  <a:srgbClr val="E2711D"/>
                </a:solidFill>
                <a:latin typeface="Calibri"/>
              </a:rPr>
              <a:t>WHAT THE SPEC SHEETS SHOULD HAVE TOLD YOU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377440"/>
            <a:ext cx="9582912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60320" y="2377440"/>
            <a:ext cx="42062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>
                <a:solidFill>
                  <a:srgbClr val="3A3A3A"/>
                </a:solidFill>
                <a:latin typeface="Calibri"/>
              </a:rPr>
              <a:t>Intel Xeon Silver 4310   (head node)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560" y="2377440"/>
            <a:ext cx="493776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200" b="1">
                <a:solidFill>
                  <a:srgbClr val="156082"/>
                </a:solidFill>
                <a:latin typeface="Calibri"/>
              </a:rPr>
              <a:t>12 cores  ·  2.1 GHz base  ·  AVX-512, 2 FMA units  =  32 FLOPs/cycle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31720" y="3035808"/>
            <a:ext cx="9582912" cy="566928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60320" y="3035808"/>
            <a:ext cx="420624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>
                <a:solidFill>
                  <a:srgbClr val="3A3A3A"/>
                </a:solidFill>
                <a:latin typeface="Calibri"/>
              </a:rPr>
              <a:t>AMD EPYC 7313   (compute, 2 per node)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0" y="3035808"/>
            <a:ext cx="493776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200" b="1">
                <a:solidFill>
                  <a:srgbClr val="E2711D"/>
                </a:solidFill>
                <a:latin typeface="Calibri"/>
              </a:rPr>
              <a:t>16 cores  ·  3.0 GHz base  ·  AVX2  =  16 FLOPs/cycle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1720" y="3840480"/>
            <a:ext cx="5760720" cy="1920240"/>
          </a:xfrm>
          <a:prstGeom prst="roundRect">
            <a:avLst>
              <a:gd name="adj" fmla="val 12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2514600" y="3986784"/>
            <a:ext cx="82296" cy="82296"/>
          </a:xfrm>
          <a:prstGeom prst="ellipse">
            <a:avLst/>
          </a:prstGeom>
          <a:solidFill>
            <a:srgbClr val="FF5F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2679192" y="3986784"/>
            <a:ext cx="82296" cy="82296"/>
          </a:xfrm>
          <a:prstGeom prst="ellipse">
            <a:avLst/>
          </a:prstGeom>
          <a:solidFill>
            <a:srgbClr val="FFBD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2843784" y="3986784"/>
            <a:ext cx="82296" cy="82296"/>
          </a:xfrm>
          <a:prstGeom prst="ellipse">
            <a:avLst/>
          </a:prstGeom>
          <a:solidFill>
            <a:srgbClr val="27C9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606040" y="4224528"/>
            <a:ext cx="534924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sz="1300" b="0">
                <a:solidFill>
                  <a:srgbClr val="E2E2E2"/>
                </a:solidFill>
                <a:latin typeface="Consolas"/>
              </a:rPr>
              <a:t>head    : 1 x 12 x 2.1 x 32 =   806.4 GFLOP/s</a:t>
            </a:r>
          </a:p>
          <a:p>
            <a:pPr algn="l">
              <a:spcAft>
                <a:spcPts val="600"/>
              </a:spcAft>
            </a:pPr>
            <a:r>
              <a:rPr sz="1300" b="0">
                <a:solidFill>
                  <a:srgbClr val="E2E2E2"/>
                </a:solidFill>
                <a:latin typeface="Consolas"/>
              </a:rPr>
              <a:t>compute : 2 x 16 x 3.0 x 16 = 1,536.0 GFLOP/s  each</a:t>
            </a:r>
          </a:p>
          <a:p>
            <a:pPr algn="l">
              <a:spcAft>
                <a:spcPts val="600"/>
              </a:spcAft>
            </a:pPr>
            <a:r>
              <a:rPr sz="1300" b="1">
                <a:solidFill>
                  <a:srgbClr val="7EC699"/>
                </a:solidFill>
                <a:latin typeface="Consolas"/>
              </a:rPr>
              <a:t>2 compute nodes             = 3,072.0 GFLOP/s</a:t>
            </a:r>
          </a:p>
          <a:p>
            <a:pPr algn="l">
              <a:spcAft>
                <a:spcPts val="600"/>
              </a:spcAft>
            </a:pPr>
            <a:r>
              <a:rPr sz="1300" b="0">
                <a:solidFill>
                  <a:srgbClr val="E2E2E2"/>
                </a:solidFill>
                <a:latin typeface="Consolas"/>
              </a:rPr>
              <a:t>+ head node                 = 3,878.4 GFLOP/s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66760" y="3840480"/>
            <a:ext cx="3547872" cy="868680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366760" y="3913632"/>
            <a:ext cx="3547872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COMPUTE RPeak = 3.07 TFLOP/s</a:t>
            </a:r>
          </a:p>
          <a:p>
            <a:pPr algn="ctr"/>
            <a:r>
              <a:rPr sz="1050" b="0">
                <a:solidFill>
                  <a:srgbClr val="FFFFFF"/>
                </a:solidFill>
                <a:latin typeface="Calibri"/>
              </a:rPr>
              <a:t>the ceiling HPL will chase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66760" y="4873752"/>
            <a:ext cx="3547872" cy="868680"/>
          </a:xfrm>
          <a:prstGeom prst="roundRect">
            <a:avLst>
              <a:gd name="adj" fmla="val 12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366760" y="4946904"/>
            <a:ext cx="3547872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CLUSTER TOTAL = 3.88 TFLOP/s</a:t>
            </a:r>
          </a:p>
          <a:p>
            <a:pPr algn="ctr"/>
            <a:r>
              <a:rPr sz="1050" b="0">
                <a:solidFill>
                  <a:srgbClr val="FFFFFF"/>
                </a:solidFill>
                <a:latin typeface="Calibri"/>
              </a:rPr>
              <a:t>only if the head node joins the run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31720" y="5870448"/>
            <a:ext cx="9582912" cy="941832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2514600" y="6016752"/>
            <a:ext cx="1417320" cy="292608"/>
          </a:xfrm>
          <a:prstGeom prst="roundRect">
            <a:avLst>
              <a:gd name="adj" fmla="val 12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514600" y="601675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51176" y="6345936"/>
            <a:ext cx="9144000" cy="3931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>
                <a:solidFill>
                  <a:srgbClr val="3A3A3A"/>
                </a:solidFill>
                <a:latin typeface="Calibri"/>
              </a:rPr>
              <a:t>Most teams leave the head node OUT of the HPL run - it is busy with the scheduler, storage and monitoring. Quote 3.07 TF as your ceiling. Classic trap: the Xeon runs AVX-512, so it does 32 FLOPs/cycle, not 16 - the spec sheet is where marks are won.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Memory (RAM) - Feeding the Cores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HPC IS OFTEN BANDWIDTH-BOUND, NOT JUST COMPUTE-BOUND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77440"/>
            <a:ext cx="4572000" cy="2926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6000"/>
              </a:lnSpc>
              <a:spcAft>
                <a:spcPts val="800"/>
              </a:spcAft>
            </a:pPr>
            <a:r>
              <a:rPr sz="1400" b="1" i="0" dirty="0">
                <a:solidFill>
                  <a:srgbClr val="3A3A3A"/>
                </a:solidFill>
                <a:latin typeface="Calibri"/>
              </a:rPr>
              <a:t>Two things matter:</a:t>
            </a:r>
          </a:p>
          <a:p>
            <a:pPr algn="l">
              <a:lnSpc>
                <a:spcPct val="106000"/>
              </a:lnSpc>
              <a:spcAft>
                <a:spcPts val="800"/>
              </a:spcAft>
            </a:pPr>
            <a:r>
              <a:rPr sz="1400" b="1" i="0" dirty="0">
                <a:solidFill>
                  <a:srgbClr val="E2711D"/>
                </a:solidFill>
                <a:latin typeface="Calibri"/>
              </a:rPr>
              <a:t>Capacity  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- enough GB to hold the problem.</a:t>
            </a:r>
          </a:p>
          <a:p>
            <a:pPr algn="l">
              <a:lnSpc>
                <a:spcPct val="106000"/>
              </a:lnSpc>
              <a:spcAft>
                <a:spcPts val="1200"/>
              </a:spcAft>
            </a:pPr>
            <a:r>
              <a:rPr sz="1400" b="1" i="0" dirty="0">
                <a:solidFill>
                  <a:srgbClr val="E2711D"/>
                </a:solidFill>
                <a:latin typeface="Calibri"/>
              </a:rPr>
              <a:t>Bandwidth  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- how fast data reaches the cores.</a:t>
            </a:r>
          </a:p>
          <a:p>
            <a:pPr algn="l">
              <a:lnSpc>
                <a:spcPct val="106000"/>
              </a:lnSpc>
              <a:spcAft>
                <a:spcPts val="800"/>
              </a:spcAft>
            </a:pPr>
            <a:r>
              <a:rPr sz="1400" b="1" i="0" dirty="0">
                <a:solidFill>
                  <a:srgbClr val="3A3A3A"/>
                </a:solidFill>
                <a:latin typeface="Calibri"/>
              </a:rPr>
              <a:t>DDR4 vs DDR5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  - newer = more bandwidth.</a:t>
            </a:r>
          </a:p>
          <a:p>
            <a:pPr algn="l">
              <a:lnSpc>
                <a:spcPct val="106000"/>
              </a:lnSpc>
            </a:pPr>
            <a:r>
              <a:rPr sz="1400" b="1" i="0" dirty="0">
                <a:solidFill>
                  <a:srgbClr val="3A3A3A"/>
                </a:solidFill>
                <a:latin typeface="Calibri"/>
              </a:rPr>
              <a:t>ECC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  - server RAM that self-corrects bit errors.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79" y="2743200"/>
            <a:ext cx="1737360" cy="1188720"/>
          </a:xfrm>
          <a:prstGeom prst="roundRect">
            <a:avLst>
              <a:gd name="adj" fmla="val 8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498079" y="2743200"/>
            <a:ext cx="1737360" cy="11887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CPU</a:t>
            </a:r>
          </a:p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cores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149840" y="2743200"/>
            <a:ext cx="1737360" cy="118872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149840" y="2743200"/>
            <a:ext cx="1737360" cy="11887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RAM</a:t>
            </a:r>
          </a:p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DIMMs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9253728" y="2907792"/>
            <a:ext cx="868680" cy="146304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ight Arrow 10"/>
          <p:cNvSpPr/>
          <p:nvPr/>
        </p:nvSpPr>
        <p:spPr>
          <a:xfrm>
            <a:off x="9253728" y="3236976"/>
            <a:ext cx="868680" cy="146304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ight Arrow 11"/>
          <p:cNvSpPr/>
          <p:nvPr/>
        </p:nvSpPr>
        <p:spPr>
          <a:xfrm>
            <a:off x="9253728" y="3566160"/>
            <a:ext cx="868680" cy="146304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98079" y="4069080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>
                <a:solidFill>
                  <a:srgbClr val="3A3A3A"/>
                </a:solidFill>
                <a:latin typeface="Calibri"/>
              </a:rPr>
              <a:t>Wide, fast pipe = cores never wait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98079" y="4572000"/>
            <a:ext cx="4434840" cy="169164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7680959" y="473659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680959" y="473659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17536" y="5120640"/>
            <a:ext cx="4014215" cy="10332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A cluster with fast cores but starved memory bandwidth runs far below RPeak. Balanced memory is one of the cheapest ways to protect your score.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RAM Channels &amp; DIMM Placement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THE CHEAPEST PERFORMANCE YOU CAN LOSE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31720"/>
            <a:ext cx="9509760" cy="685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 i="0">
                <a:solidFill>
                  <a:srgbClr val="555555"/>
                </a:solidFill>
                <a:latin typeface="Calibri"/>
              </a:rPr>
              <a:t>A CPU reads memory over several </a:t>
            </a:r>
            <a:r>
              <a:rPr sz="1400" b="1" i="0">
                <a:solidFill>
                  <a:srgbClr val="E2711D"/>
                </a:solidFill>
                <a:latin typeface="Calibri"/>
              </a:rPr>
              <a:t>channels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in parallel. Populate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one DIMM per channel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to unlock full bandwidth.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31720" y="3200400"/>
            <a:ext cx="4434840" cy="23317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25400">
            <a:solidFill>
              <a:srgbClr val="1E7A33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331720" y="3291840"/>
            <a:ext cx="4434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50" b="1" i="0">
                <a:solidFill>
                  <a:srgbClr val="1E7A33"/>
                </a:solidFill>
                <a:latin typeface="Calibri"/>
              </a:rPr>
              <a:t>GOOD: 4 sticks, all channels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114800" y="4160520"/>
            <a:ext cx="868680" cy="640080"/>
          </a:xfrm>
          <a:prstGeom prst="roundRect">
            <a:avLst>
              <a:gd name="adj" fmla="val 8000"/>
            </a:avLst>
          </a:prstGeom>
          <a:solidFill>
            <a:srgbClr val="44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114800" y="4160520"/>
            <a:ext cx="86868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CPU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606039" y="3840480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606039" y="3840480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06039" y="4407408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606039" y="4407408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B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166360" y="3840480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166360" y="3840480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C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166360" y="4407408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166360" y="4407408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1720" y="5596128"/>
            <a:ext cx="443484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1" i="0">
                <a:solidFill>
                  <a:srgbClr val="1E7A33"/>
                </a:solidFill>
                <a:latin typeface="Calibri"/>
              </a:rPr>
              <a:t>Full 4-channel bandwidth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06640" y="3200400"/>
            <a:ext cx="4434840" cy="23317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25400">
            <a:solidFill>
              <a:srgbClr val="C03A2B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406640" y="3291840"/>
            <a:ext cx="4434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50" b="1" i="0">
                <a:solidFill>
                  <a:srgbClr val="C03A2B"/>
                </a:solidFill>
                <a:latin typeface="Calibri"/>
              </a:rPr>
              <a:t>BAD: same 4 sticks, 2 channels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189719" y="4160520"/>
            <a:ext cx="868680" cy="640080"/>
          </a:xfrm>
          <a:prstGeom prst="roundRect">
            <a:avLst>
              <a:gd name="adj" fmla="val 8000"/>
            </a:avLst>
          </a:prstGeom>
          <a:solidFill>
            <a:srgbClr val="44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189719" y="4160520"/>
            <a:ext cx="86868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CPU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680960" y="3840480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680960" y="3840480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680960" y="4407408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680960" y="4407408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ch B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241280" y="3840480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5E7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241280" y="3840480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8A8A8A"/>
                </a:solidFill>
                <a:latin typeface="Calibri"/>
              </a:rPr>
              <a:t>ch C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241280" y="4407408"/>
            <a:ext cx="1325880" cy="384048"/>
          </a:xfrm>
          <a:prstGeom prst="roundRect">
            <a:avLst>
              <a:gd name="adj" fmla="val 10000"/>
            </a:avLst>
          </a:prstGeom>
          <a:solidFill>
            <a:srgbClr val="E5E7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0241280" y="4407408"/>
            <a:ext cx="132588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50" b="1" i="0">
                <a:solidFill>
                  <a:srgbClr val="8A8A8A"/>
                </a:solidFill>
                <a:latin typeface="Calibri"/>
              </a:rPr>
              <a:t>ch 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06640" y="5596128"/>
            <a:ext cx="443484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1" i="0">
                <a:solidFill>
                  <a:srgbClr val="C03A2B"/>
                </a:solidFill>
                <a:latin typeface="Calibri"/>
              </a:rPr>
              <a:t>Up to HALF the bandwidth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31720" y="6053328"/>
            <a:ext cx="95097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1">
                <a:solidFill>
                  <a:srgbClr val="3A3A3A"/>
                </a:solidFill>
                <a:latin typeface="Calibri"/>
              </a:rPr>
              <a:t>Same RAM, same cost - placement alone decides. Always populate symmetrically and match speeds.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Storage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ROLES MATTER MORE THAN RAW SIZE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377440"/>
            <a:ext cx="3063240" cy="1143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14600" y="251460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156082"/>
                </a:solidFill>
                <a:latin typeface="Calibri"/>
              </a:rPr>
              <a:t>OS disk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29260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>
                <a:solidFill>
                  <a:srgbClr val="555555"/>
                </a:solidFill>
                <a:latin typeface="Calibri"/>
              </a:rPr>
              <a:t>Boots the node, holds the system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32120" y="2377440"/>
            <a:ext cx="3063240" cy="1143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715000" y="251460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E2711D"/>
                </a:solidFill>
                <a:latin typeface="Calibri"/>
              </a:rPr>
              <a:t>Scratch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0" y="29260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dirty="0">
                <a:solidFill>
                  <a:srgbClr val="555555"/>
                </a:solidFill>
                <a:latin typeface="Calibri"/>
              </a:rPr>
              <a:t>Fast local space for running jobs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732520" y="2377440"/>
            <a:ext cx="3063240" cy="1143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1E7A33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915400" y="251460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1E7A33"/>
                </a:solidFill>
                <a:latin typeface="Calibri"/>
              </a:rPr>
              <a:t>Shared / NFS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15400" y="29260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dirty="0">
                <a:solidFill>
                  <a:srgbClr val="555555"/>
                </a:solidFill>
                <a:latin typeface="Calibri"/>
              </a:rPr>
              <a:t>Home </a:t>
            </a:r>
            <a:r>
              <a:rPr sz="1100" b="0" i="0" dirty="0" err="1">
                <a:solidFill>
                  <a:srgbClr val="555555"/>
                </a:solidFill>
                <a:latin typeface="Calibri"/>
              </a:rPr>
              <a:t>dirs</a:t>
            </a:r>
            <a:r>
              <a:rPr sz="1100" b="0" i="0" dirty="0">
                <a:solidFill>
                  <a:srgbClr val="555555"/>
                </a:solidFill>
                <a:latin typeface="Calibri"/>
              </a:rPr>
              <a:t> + data, seen by all nodes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1720" y="3840480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3A3A3A"/>
                </a:solidFill>
                <a:latin typeface="Calibri"/>
              </a:rPr>
              <a:t>Media: speed vs cost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331720" y="4251960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B9C2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514600" y="4251960"/>
            <a:ext cx="182880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Calibri"/>
              </a:rPr>
              <a:t>HDD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4251960"/>
            <a:ext cx="24688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cheap, big, slow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6560" y="4251960"/>
            <a:ext cx="146304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~0.2 GB/s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31720" y="4965192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514600" y="4965192"/>
            <a:ext cx="182880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Calibri"/>
              </a:rPr>
              <a:t>SATA SSD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97680" y="4965192"/>
            <a:ext cx="24688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fast, affordable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60" y="4965192"/>
            <a:ext cx="146304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~0.5 GB/s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331720" y="5678424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514600" y="5678424"/>
            <a:ext cx="182880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Calibri"/>
              </a:rPr>
              <a:t>NVMe SSD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97680" y="5678424"/>
            <a:ext cx="24688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very fast, pricier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6560" y="5678424"/>
            <a:ext cx="146304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~3-7 GB/s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732520" y="3840480"/>
            <a:ext cx="3154680" cy="242316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8915400" y="400507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915400" y="400507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951976" y="4389120"/>
            <a:ext cx="2734056" cy="17647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HPL barely touches storage - but real apps, datasets and checkpoints do.
Don't overspend on storage you won't use under the power and budget cap.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Firmware: BIOS / UEFI &amp; CMOS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WHERE THE NODE'S LOWEST-LEVEL SETTINGS LIVE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77440"/>
            <a:ext cx="4663440" cy="2194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6000"/>
              </a:lnSpc>
              <a:spcAft>
                <a:spcPts val="1000"/>
              </a:spcAft>
            </a:pPr>
            <a:r>
              <a:rPr sz="1400" b="1" i="0">
                <a:solidFill>
                  <a:srgbClr val="E2711D"/>
                </a:solidFill>
                <a:latin typeface="Calibri"/>
              </a:rPr>
              <a:t>UEFI/BIOS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 is firmware on a flash chip - the first code that runs at power-on.</a:t>
            </a:r>
          </a:p>
          <a:p>
            <a:pPr algn="l">
              <a:lnSpc>
                <a:spcPct val="106000"/>
              </a:lnSpc>
            </a:pPr>
            <a:r>
              <a:rPr sz="1400" b="1" i="0">
                <a:solidFill>
                  <a:srgbClr val="E2711D"/>
                </a:solidFill>
                <a:latin typeface="Calibri"/>
              </a:rPr>
              <a:t>CMOS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 holds your settings, kept alive by a small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coin battery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. Flat battery = settings reset.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31720" y="4572000"/>
            <a:ext cx="4663440" cy="914400"/>
          </a:xfrm>
          <a:prstGeom prst="roundRect">
            <a:avLst>
              <a:gd name="adj" fmla="val 5000"/>
            </a:avLst>
          </a:prstGeom>
          <a:solidFill>
            <a:srgbClr val="2C3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2606040" y="4800600"/>
            <a:ext cx="822960" cy="457200"/>
          </a:xfrm>
          <a:prstGeom prst="roundRect">
            <a:avLst>
              <a:gd name="adj" fmla="val 6000"/>
            </a:avLst>
          </a:prstGeom>
          <a:solidFill>
            <a:srgbClr val="9A8A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606040" y="4800600"/>
            <a:ext cx="82296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Flash</a:t>
            </a:r>
          </a:p>
        </p:txBody>
      </p:sp>
      <p:sp>
        <p:nvSpPr>
          <p:cNvPr id="9" name="Oval 8"/>
          <p:cNvSpPr/>
          <p:nvPr/>
        </p:nvSpPr>
        <p:spPr>
          <a:xfrm>
            <a:off x="3931920" y="4754880"/>
            <a:ext cx="548640" cy="548640"/>
          </a:xfrm>
          <a:prstGeom prst="ellipse">
            <a:avLst/>
          </a:prstGeom>
          <a:solidFill>
            <a:srgbClr val="C9CD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0" y="475488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750" b="1" i="0">
                <a:solidFill>
                  <a:srgbClr val="3A3A3A"/>
                </a:solidFill>
                <a:latin typeface="Calibri"/>
              </a:rPr>
              <a:t>CMOS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480060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battery-backed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69480" y="2377440"/>
            <a:ext cx="4617720" cy="3886200"/>
          </a:xfrm>
          <a:prstGeom prst="roundRect">
            <a:avLst>
              <a:gd name="adj" fmla="val 6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98079" y="251460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Performance toggles that matter</a:t>
            </a:r>
          </a:p>
        </p:txBody>
      </p:sp>
      <p:sp>
        <p:nvSpPr>
          <p:cNvPr id="14" name="Oval 13"/>
          <p:cNvSpPr/>
          <p:nvPr/>
        </p:nvSpPr>
        <p:spPr>
          <a:xfrm>
            <a:off x="7543800" y="3063239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772400" y="2980944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Disable deep C-states / power saving</a:t>
            </a:r>
          </a:p>
        </p:txBody>
      </p:sp>
      <p:sp>
        <p:nvSpPr>
          <p:cNvPr id="16" name="Oval 15"/>
          <p:cNvSpPr/>
          <p:nvPr/>
        </p:nvSpPr>
        <p:spPr>
          <a:xfrm>
            <a:off x="7543800" y="3611879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772400" y="3529584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Set 'performance' / 'max' power profile</a:t>
            </a:r>
          </a:p>
        </p:txBody>
      </p:sp>
      <p:sp>
        <p:nvSpPr>
          <p:cNvPr id="18" name="Oval 17"/>
          <p:cNvSpPr/>
          <p:nvPr/>
        </p:nvSpPr>
        <p:spPr>
          <a:xfrm>
            <a:off x="7543800" y="4160520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772400" y="4078224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SMT on or off (test per workload)</a:t>
            </a:r>
          </a:p>
        </p:txBody>
      </p:sp>
      <p:sp>
        <p:nvSpPr>
          <p:cNvPr id="20" name="Oval 19"/>
          <p:cNvSpPr/>
          <p:nvPr/>
        </p:nvSpPr>
        <p:spPr>
          <a:xfrm>
            <a:off x="7543800" y="4709159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772400" y="4626864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NUMA settings for memory locality</a:t>
            </a:r>
          </a:p>
        </p:txBody>
      </p:sp>
      <p:sp>
        <p:nvSpPr>
          <p:cNvPr id="22" name="Oval 21"/>
          <p:cNvSpPr/>
          <p:nvPr/>
        </p:nvSpPr>
        <p:spPr>
          <a:xfrm>
            <a:off x="7543800" y="5257799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772400" y="5175503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Set correct boot order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580644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1">
                <a:solidFill>
                  <a:srgbClr val="1E7A33"/>
                </a:solidFill>
                <a:latin typeface="Calibri"/>
              </a:rPr>
              <a:t>BIOS tuning is free performance.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What We're Covering Today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68880" y="239572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2615184" y="2596896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37560" y="251460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The Node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Anatomy of a compute server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69480" y="239572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7415783" y="2596896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38160" y="251460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The CPU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x86, ARM &amp; what drives performance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68880" y="358444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2615184" y="3785615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370332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RPeak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The one number that sets your ceiling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269480" y="358444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7415783" y="3785615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370332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Memory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RAM channels &amp; DIMM placement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68880" y="477316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615184" y="4974336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37560" y="489204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Storage, Firmware &amp; RAID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Disks, BIOS/CMOS, redundancy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269480" y="4773168"/>
            <a:ext cx="4160520" cy="950976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7415783" y="4974336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38160" y="4892040"/>
            <a:ext cx="3154679" cy="7680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Power + Live Demo</a:t>
            </a:r>
          </a:p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The budget, and meeting a real node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RAID - Software vs Hardware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COMBINE DISKS FOR SPEED OR SAFETY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286000"/>
            <a:ext cx="22860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286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441448" y="2377440"/>
            <a:ext cx="2066543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50" b="1" i="0">
                <a:solidFill>
                  <a:srgbClr val="156082"/>
                </a:solidFill>
                <a:latin typeface="Calibri"/>
              </a:rPr>
              <a:t>RAID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1448" y="2724912"/>
            <a:ext cx="206654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980" b="0" i="0">
                <a:solidFill>
                  <a:srgbClr val="555555"/>
                </a:solidFill>
                <a:latin typeface="Calibri"/>
              </a:rPr>
              <a:t>stripe: speed, no safety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27448" y="2286000"/>
            <a:ext cx="22860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2860">
            <a:solidFill>
              <a:srgbClr val="1E7A33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837176" y="2377440"/>
            <a:ext cx="2066543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50" b="1" i="0">
                <a:solidFill>
                  <a:srgbClr val="1E7A33"/>
                </a:solidFill>
                <a:latin typeface="Calibri"/>
              </a:rPr>
              <a:t>RAID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7176" y="2724912"/>
            <a:ext cx="206654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980" b="0" i="0">
                <a:solidFill>
                  <a:srgbClr val="555555"/>
                </a:solidFill>
                <a:latin typeface="Calibri"/>
              </a:rPr>
              <a:t>mirror: safety, half space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23176" y="2286000"/>
            <a:ext cx="22860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286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232904" y="2377440"/>
            <a:ext cx="2066543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50" b="1" i="0">
                <a:solidFill>
                  <a:srgbClr val="E2711D"/>
                </a:solidFill>
                <a:latin typeface="Calibri"/>
              </a:rPr>
              <a:t>RAID 5/6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32904" y="2724912"/>
            <a:ext cx="206654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980" b="0" i="0">
                <a:solidFill>
                  <a:srgbClr val="555555"/>
                </a:solidFill>
                <a:latin typeface="Calibri"/>
              </a:rPr>
              <a:t>parity: balance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518904" y="2286000"/>
            <a:ext cx="22860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2860">
            <a:solidFill>
              <a:srgbClr val="8A4E9E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628632" y="2377440"/>
            <a:ext cx="2066543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50" b="1" i="0">
                <a:solidFill>
                  <a:srgbClr val="8A4E9E"/>
                </a:solidFill>
                <a:latin typeface="Calibri"/>
              </a:rPr>
              <a:t>RAID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28632" y="2724912"/>
            <a:ext cx="206654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980" b="0" i="0">
                <a:solidFill>
                  <a:srgbClr val="555555"/>
                </a:solidFill>
                <a:latin typeface="Calibri"/>
              </a:rPr>
              <a:t>stripe + mirror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31720" y="3429000"/>
            <a:ext cx="4526280" cy="1783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2331720" y="3429000"/>
            <a:ext cx="4526280" cy="530352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2331720" y="3703320"/>
            <a:ext cx="4526280" cy="25603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331720" y="3429000"/>
            <a:ext cx="4526280" cy="5303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Hardware RAID</a:t>
            </a:r>
          </a:p>
        </p:txBody>
      </p:sp>
      <p:sp>
        <p:nvSpPr>
          <p:cNvPr id="21" name="Oval 20"/>
          <p:cNvSpPr/>
          <p:nvPr/>
        </p:nvSpPr>
        <p:spPr>
          <a:xfrm>
            <a:off x="2587752" y="4160520"/>
            <a:ext cx="118872" cy="118872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788920" y="408736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Dedicated card + battery-backed cache</a:t>
            </a:r>
          </a:p>
        </p:txBody>
      </p:sp>
      <p:sp>
        <p:nvSpPr>
          <p:cNvPr id="23" name="Oval 22"/>
          <p:cNvSpPr/>
          <p:nvPr/>
        </p:nvSpPr>
        <p:spPr>
          <a:xfrm>
            <a:off x="2587752" y="4526280"/>
            <a:ext cx="118872" cy="118872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788920" y="445312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Offloads parity from the CPU</a:t>
            </a:r>
          </a:p>
        </p:txBody>
      </p:sp>
      <p:sp>
        <p:nvSpPr>
          <p:cNvPr id="25" name="Oval 24"/>
          <p:cNvSpPr/>
          <p:nvPr/>
        </p:nvSpPr>
        <p:spPr>
          <a:xfrm>
            <a:off x="2587752" y="4892040"/>
            <a:ext cx="118872" cy="118872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2788920" y="481888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Costs money, power &amp; a failure point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178040" y="3429000"/>
            <a:ext cx="4526280" cy="1783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7178040" y="3429000"/>
            <a:ext cx="4526280" cy="530352"/>
          </a:xfrm>
          <a:prstGeom prst="roundRect">
            <a:avLst>
              <a:gd name="adj" fmla="val 5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7178040" y="3703320"/>
            <a:ext cx="4526280" cy="256032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178040" y="3429000"/>
            <a:ext cx="4526280" cy="5303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Software RAID</a:t>
            </a:r>
          </a:p>
        </p:txBody>
      </p:sp>
      <p:sp>
        <p:nvSpPr>
          <p:cNvPr id="31" name="Oval 30"/>
          <p:cNvSpPr/>
          <p:nvPr/>
        </p:nvSpPr>
        <p:spPr>
          <a:xfrm>
            <a:off x="7434071" y="4160520"/>
            <a:ext cx="118872" cy="118872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635240" y="408736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mdadm / ZFS on the host CPU</a:t>
            </a:r>
          </a:p>
        </p:txBody>
      </p:sp>
      <p:sp>
        <p:nvSpPr>
          <p:cNvPr id="33" name="Oval 32"/>
          <p:cNvSpPr/>
          <p:nvPr/>
        </p:nvSpPr>
        <p:spPr>
          <a:xfrm>
            <a:off x="7434071" y="4526280"/>
            <a:ext cx="118872" cy="118872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635240" y="445312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Free, flexible, portable</a:t>
            </a:r>
          </a:p>
        </p:txBody>
      </p:sp>
      <p:sp>
        <p:nvSpPr>
          <p:cNvPr id="35" name="Oval 34"/>
          <p:cNvSpPr/>
          <p:nvPr/>
        </p:nvSpPr>
        <p:spPr>
          <a:xfrm>
            <a:off x="7434071" y="4892040"/>
            <a:ext cx="118872" cy="118872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7635240" y="4818888"/>
            <a:ext cx="3931920" cy="384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3A3A3A"/>
                </a:solidFill>
                <a:latin typeface="Calibri"/>
              </a:rPr>
              <a:t>Uses a little CPU + memory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2331720" y="5440680"/>
            <a:ext cx="9418320" cy="110617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>
            <a:off x="2514600" y="560527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2514600" y="560527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1176" y="5989320"/>
            <a:ext cx="8997696" cy="30175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For a benchmark cluster, RAID is usually unnecessary overhead - it spends power and money on resilience you don't need for a few HPL runs. Know it; rarely use it in SCC.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Redundancy - and Why SCC Skips 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75103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YOU'RE BUILDING A SPRINTER, NOT A 24/7 SERVER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2286000"/>
            <a:ext cx="4480560" cy="2788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468880" y="2542032"/>
            <a:ext cx="4480560" cy="402336"/>
          </a:xfrm>
          <a:prstGeom prst="roundRect">
            <a:avLst>
              <a:gd name="adj" fmla="val 5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468880" y="2286000"/>
            <a:ext cx="4480560" cy="658368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552700" y="2492073"/>
            <a:ext cx="4396740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Production data centre</a:t>
            </a:r>
          </a:p>
        </p:txBody>
      </p:sp>
      <p:sp>
        <p:nvSpPr>
          <p:cNvPr id="9" name="Oval 8"/>
          <p:cNvSpPr/>
          <p:nvPr/>
        </p:nvSpPr>
        <p:spPr>
          <a:xfrm>
            <a:off x="2788920" y="3182112"/>
            <a:ext cx="128016" cy="128016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17520" y="31089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Redundant (1+1) power supplies</a:t>
            </a:r>
          </a:p>
        </p:txBody>
      </p:sp>
      <p:sp>
        <p:nvSpPr>
          <p:cNvPr id="11" name="Oval 10"/>
          <p:cNvSpPr/>
          <p:nvPr/>
        </p:nvSpPr>
        <p:spPr>
          <a:xfrm>
            <a:off x="2788920" y="3639312"/>
            <a:ext cx="128016" cy="128016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017520" y="35661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RAID mirrors on every disk</a:t>
            </a:r>
          </a:p>
        </p:txBody>
      </p:sp>
      <p:sp>
        <p:nvSpPr>
          <p:cNvPr id="13" name="Oval 12"/>
          <p:cNvSpPr/>
          <p:nvPr/>
        </p:nvSpPr>
        <p:spPr>
          <a:xfrm>
            <a:off x="2788920" y="4096511"/>
            <a:ext cx="128016" cy="128016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017520" y="40233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Spare / failover nodes</a:t>
            </a:r>
          </a:p>
        </p:txBody>
      </p:sp>
      <p:sp>
        <p:nvSpPr>
          <p:cNvPr id="15" name="Oval 14"/>
          <p:cNvSpPr/>
          <p:nvPr/>
        </p:nvSpPr>
        <p:spPr>
          <a:xfrm>
            <a:off x="2788920" y="4553712"/>
            <a:ext cx="128016" cy="128016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017520" y="44805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Goal: 99.999% uptime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69480" y="2286000"/>
            <a:ext cx="4480560" cy="2788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7269480" y="2286000"/>
            <a:ext cx="4480560" cy="658368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269480" y="2624328"/>
            <a:ext cx="4480560" cy="320040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269480" y="2286000"/>
            <a:ext cx="4480560" cy="65836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Your SCC cluster</a:t>
            </a:r>
          </a:p>
        </p:txBody>
      </p:sp>
      <p:sp>
        <p:nvSpPr>
          <p:cNvPr id="21" name="Oval 20"/>
          <p:cNvSpPr/>
          <p:nvPr/>
        </p:nvSpPr>
        <p:spPr>
          <a:xfrm>
            <a:off x="7589520" y="3182112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818120" y="31089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One PSU per node is fine</a:t>
            </a:r>
          </a:p>
        </p:txBody>
      </p:sp>
      <p:sp>
        <p:nvSpPr>
          <p:cNvPr id="23" name="Oval 22"/>
          <p:cNvSpPr/>
          <p:nvPr/>
        </p:nvSpPr>
        <p:spPr>
          <a:xfrm>
            <a:off x="7589520" y="3639312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818120" y="35661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No RAID on compute nodes</a:t>
            </a:r>
          </a:p>
        </p:txBody>
      </p:sp>
      <p:sp>
        <p:nvSpPr>
          <p:cNvPr id="25" name="Oval 24"/>
          <p:cNvSpPr/>
          <p:nvPr/>
        </p:nvSpPr>
        <p:spPr>
          <a:xfrm>
            <a:off x="7589520" y="4096511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818120" y="40233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No idle spare nodes</a:t>
            </a:r>
          </a:p>
        </p:txBody>
      </p:sp>
      <p:sp>
        <p:nvSpPr>
          <p:cNvPr id="27" name="Oval 26"/>
          <p:cNvSpPr/>
          <p:nvPr/>
        </p:nvSpPr>
        <p:spPr>
          <a:xfrm>
            <a:off x="7589520" y="4553712"/>
            <a:ext cx="128016" cy="128016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818120" y="4480560"/>
            <a:ext cx="3657600" cy="42062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Goal: peak for a few runs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468880" y="5257800"/>
            <a:ext cx="9281160" cy="109728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2651760" y="542239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2651760" y="542239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88336" y="5806440"/>
            <a:ext cx="8860536" cy="4389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 dirty="0">
                <a:solidFill>
                  <a:srgbClr val="3A3A3A"/>
                </a:solidFill>
                <a:latin typeface="Calibri"/>
              </a:rPr>
              <a:t>Every watt and every rand spent on resilience is one NOT spent on FLOPs. The competition rewards peak performance over a handful of runs, not uptime - so skip redundancy and pour the budget into compute.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Demo - Meet a Real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WE OPEN THE CHASSIS AND FIND EVERY PART WE JUST DISCUSSED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468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2478024" y="2674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2587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The chassis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airflow path, where parts mount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23760" y="2468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7370064" y="2674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92440" y="2587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CPU &amp; heatsink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lift the cooler, see the socket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1720" y="3611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2478024" y="3817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0400" y="3730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RAM in channels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note which slots are filled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23760" y="3611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7370064" y="3817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92440" y="3730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The NIC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the node's link to the cluster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31720" y="4754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2478024" y="4960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4873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Storage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the boot + scratch drive(s)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223760" y="475488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7370064" y="4960620"/>
            <a:ext cx="548640" cy="54864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92440" y="4873752"/>
            <a:ext cx="3154679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PSU</a:t>
            </a:r>
          </a:p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where wall power comes 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31720" y="6053328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1">
                <a:solidFill>
                  <a:srgbClr val="8A8A8A"/>
                </a:solidFill>
                <a:latin typeface="Calibri"/>
              </a:rPr>
              <a:t>[ Live: physical node(s) on the table - swap in your own cluster photos on each card 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Demo - What the OS Sees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MAP EVERY PHYSICAL PART TO A COMMAND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2377440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14600" y="2377440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>
                <a:solidFill>
                  <a:srgbClr val="E2E2E2"/>
                </a:solidFill>
                <a:latin typeface="Consolas"/>
              </a:rPr>
              <a:t>lscpu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20840" y="2377440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sockets, cores, threads, clock, arch (x86/ARM), cache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31720" y="3054096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14600" y="3054096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 dirty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 dirty="0" err="1">
                <a:solidFill>
                  <a:srgbClr val="E2E2E2"/>
                </a:solidFill>
                <a:latin typeface="Consolas"/>
              </a:rPr>
              <a:t>lscpu</a:t>
            </a:r>
            <a:r>
              <a:rPr sz="1200" b="0" i="0" dirty="0">
                <a:solidFill>
                  <a:srgbClr val="E2E2E2"/>
                </a:solidFill>
                <a:latin typeface="Consolas"/>
              </a:rPr>
              <a:t> | grep Flags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0840" y="3054096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vector units: avx2 / avx512  -&gt;  FLOPs/cycle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1720" y="3730752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514600" y="3730752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>
                <a:solidFill>
                  <a:srgbClr val="E2E2E2"/>
                </a:solidFill>
                <a:latin typeface="Consolas"/>
              </a:rPr>
              <a:t>free -h  /  dmidecode -t memory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20840" y="3730752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RAM size, speed and how channels are filled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31720" y="4407408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514600" y="4407408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>
                <a:solidFill>
                  <a:srgbClr val="E2E2E2"/>
                </a:solidFill>
                <a:latin typeface="Consolas"/>
              </a:rPr>
              <a:t>lsblk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20840" y="4407408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storage devices and partitions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31720" y="5084064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514600" y="5084064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>
                <a:solidFill>
                  <a:srgbClr val="E2E2E2"/>
                </a:solidFill>
                <a:latin typeface="Consolas"/>
              </a:rPr>
              <a:t>lspci | grep -i net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20840" y="5084064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the NIC on the PCIe bus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31720" y="5760720"/>
            <a:ext cx="4160520" cy="603504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2514600" y="5760720"/>
            <a:ext cx="384048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00" b="0" i="0">
                <a:solidFill>
                  <a:srgbClr val="E2E2E2"/>
                </a:solidFill>
                <a:latin typeface="Consolas"/>
              </a:rPr>
              <a:t>nproc  /  cat /proc/cpuinfo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20840" y="5760720"/>
            <a:ext cx="5166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quick core count + per-core detail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31720" y="6400800"/>
            <a:ext cx="95097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50" b="1" i="1">
                <a:solidFill>
                  <a:srgbClr val="C45E12"/>
                </a:solidFill>
                <a:latin typeface="Calibri"/>
              </a:rPr>
              <a:t>If the part is in the box, the OS can show it - this is how you verify a build.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Common Mistakes &amp; Misconceptions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31720" y="2395728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2514600" y="2601468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514600" y="2601468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27832" y="2514600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More cores = always faster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Ignores memory bandwidth and the power cap.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23760" y="2395728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7406640" y="2601468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406640" y="2601468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19872" y="2514600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Sloppy RAM placement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Wrong slots can halve your bandwidth, free of charge.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31720" y="3529584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2514600" y="3735324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514600" y="3735324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27832" y="3648456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Forgetting the power cap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Biggest build doesn't win - best FLOPs/watt does.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23760" y="3529584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406640" y="3735324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406640" y="3735324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19872" y="3648456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Leaving BIOS on power-save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Cores quietly throttle; benchmarks tank.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31720" y="466344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2514600" y="4869179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514600" y="4869179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27832" y="4782312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Confusing RPeak with Rmax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Theoretical ceiling vs what HPL actually achieves.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23760" y="4663440"/>
            <a:ext cx="4160520" cy="960120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7406640" y="4869179"/>
            <a:ext cx="548640" cy="54864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406640" y="4869179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19872" y="4782312"/>
            <a:ext cx="310896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  <a:spcAft>
                <a:spcPts val="2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Paying for redundancy</a:t>
            </a:r>
          </a:p>
          <a:p>
            <a:pPr algn="l">
              <a:lnSpc>
                <a:spcPct val="100000"/>
              </a:lnSpc>
            </a:pPr>
            <a:r>
              <a:rPr sz="1080" b="0" i="0">
                <a:solidFill>
                  <a:srgbClr val="555555"/>
                </a:solidFill>
                <a:latin typeface="Calibri"/>
              </a:rPr>
              <a:t>RAID/spare PSUs you'll never need in SCC.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Key Takeaways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31720" y="2331720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2487168" y="2404872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4680" y="2331720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A node = CPU + RAM + storage + NIC + PSU in a chassis; nodes + network = a cluster.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31720" y="3008376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5240">
            <a:solidFill>
              <a:srgbClr val="F7DC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2487168" y="3081528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4680" y="3008376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RPeak = nodes x sockets x cores x clock x FLOPs/cycle - maximise it under the power cap.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31720" y="3685032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2487168" y="3758184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4680" y="3685032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x86 is safe and universal; ARM wins performance-per-watt - check your apps compile.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331720" y="4361688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5240">
            <a:solidFill>
              <a:srgbClr val="F7DC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2487168" y="4434840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54680" y="4361688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RAM bandwidth feeds the cores - populate every channel, symmetrically.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331720" y="5038344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487168" y="5111496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54680" y="5038344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BIOS / firmware tuning is free performance - don't leave it on power-save.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31720" y="5715000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5240">
            <a:solidFill>
              <a:srgbClr val="F7DC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2487168" y="5788152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54680" y="5715000"/>
            <a:ext cx="8595360" cy="60350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For SCC, skip redundancy: optimise for peak, not uptime.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What's Coming Next   |   Q&amp;A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31720" y="2377440"/>
            <a:ext cx="9555480" cy="749808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ight Arrow 4"/>
          <p:cNvSpPr/>
          <p:nvPr/>
        </p:nvSpPr>
        <p:spPr>
          <a:xfrm>
            <a:off x="2542032" y="2624328"/>
            <a:ext cx="384048" cy="256032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0" y="2377440"/>
            <a:ext cx="301752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50" b="1" i="0">
                <a:solidFill>
                  <a:srgbClr val="C45E12"/>
                </a:solidFill>
                <a:latin typeface="Calibri"/>
              </a:rPr>
              <a:t>HPC Networking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0" y="2377440"/>
            <a:ext cx="557784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The fabric that wires these nodes together - right after this.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31720" y="3255264"/>
            <a:ext cx="9555480" cy="749808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ight Arrow 8"/>
          <p:cNvSpPr/>
          <p:nvPr/>
        </p:nvSpPr>
        <p:spPr>
          <a:xfrm>
            <a:off x="2542032" y="3502152"/>
            <a:ext cx="384048" cy="256032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00400" y="3255264"/>
            <a:ext cx="301752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50" b="1" i="0">
                <a:solidFill>
                  <a:srgbClr val="C45E12"/>
                </a:solidFill>
                <a:latin typeface="Calibri"/>
              </a:rPr>
              <a:t>System Administration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6480" y="3255264"/>
            <a:ext cx="557784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Configuring and provisioning the node you just met.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31720" y="4133087"/>
            <a:ext cx="9555480" cy="749808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ight Arrow 12"/>
          <p:cNvSpPr/>
          <p:nvPr/>
        </p:nvSpPr>
        <p:spPr>
          <a:xfrm>
            <a:off x="2542032" y="4379975"/>
            <a:ext cx="384048" cy="256032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00400" y="4133087"/>
            <a:ext cx="301752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50" b="1" i="0">
                <a:solidFill>
                  <a:srgbClr val="C45E12"/>
                </a:solidFill>
                <a:latin typeface="Calibri"/>
              </a:rPr>
              <a:t>Cluster + Price List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4133087"/>
            <a:ext cx="557784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Turn your RPeak maths into real purchasing decisions.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331720" y="5010912"/>
            <a:ext cx="9555480" cy="749808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F2A65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ight Arrow 16"/>
          <p:cNvSpPr/>
          <p:nvPr/>
        </p:nvSpPr>
        <p:spPr>
          <a:xfrm>
            <a:off x="2542032" y="5257800"/>
            <a:ext cx="384048" cy="256032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200400" y="5010912"/>
            <a:ext cx="301752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50" b="1" i="0">
                <a:solidFill>
                  <a:srgbClr val="C45E12"/>
                </a:solidFill>
                <a:latin typeface="Calibri"/>
              </a:rPr>
              <a:t>Benchmarking &amp; HPL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6480" y="5010912"/>
            <a:ext cx="557784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Measure Rmax against the RPeak we just computed.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31720" y="5989320"/>
            <a:ext cx="955548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200" b="1" i="0">
                <a:solidFill>
                  <a:srgbClr val="3A3A3A"/>
                </a:solidFill>
                <a:latin typeface="Calibri"/>
              </a:rPr>
              <a:t>Questions?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los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43600" y="4114800"/>
            <a:ext cx="5852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8A8A8A"/>
                </a:solidFill>
                <a:latin typeface="Calibri"/>
              </a:rPr>
              <a:t>HPC Hardware  -  CHPC SCC 2026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CPU Architecture: Von Neumann vs Harvard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ONE MEMORY, OR TWO?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2331720"/>
            <a:ext cx="4480560" cy="30632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468880" y="2331720"/>
            <a:ext cx="4480560" cy="841248"/>
          </a:xfrm>
          <a:prstGeom prst="roundRect">
            <a:avLst>
              <a:gd name="adj" fmla="val 5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468880" y="2788920"/>
            <a:ext cx="4480560" cy="384048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468880" y="2359152"/>
            <a:ext cx="448056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  <a:latin typeface="Calibri"/>
              </a:rPr>
              <a:t>Von Neumann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8880" y="2816352"/>
            <a:ext cx="4480560" cy="32918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One shared memory for code + data</a:t>
            </a:r>
          </a:p>
        </p:txBody>
      </p:sp>
      <p:sp>
        <p:nvSpPr>
          <p:cNvPr id="10" name="Oval 9"/>
          <p:cNvSpPr/>
          <p:nvPr/>
        </p:nvSpPr>
        <p:spPr>
          <a:xfrm>
            <a:off x="2743200" y="3364992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743200" y="3337560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7248" y="3310128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Simplest: one memory, one bus</a:t>
            </a:r>
          </a:p>
        </p:txBody>
      </p:sp>
      <p:sp>
        <p:nvSpPr>
          <p:cNvPr id="13" name="Oval 12"/>
          <p:cNvSpPr/>
          <p:nvPr/>
        </p:nvSpPr>
        <p:spPr>
          <a:xfrm>
            <a:off x="2743200" y="3840479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743200" y="3813048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27248" y="3785615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Program is just data - easy to change</a:t>
            </a:r>
          </a:p>
        </p:txBody>
      </p:sp>
      <p:sp>
        <p:nvSpPr>
          <p:cNvPr id="16" name="Oval 15"/>
          <p:cNvSpPr/>
          <p:nvPr/>
        </p:nvSpPr>
        <p:spPr>
          <a:xfrm>
            <a:off x="2743200" y="4315967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0" y="4288536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27248" y="4261103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What general-purpose CPUs use</a:t>
            </a:r>
          </a:p>
        </p:txBody>
      </p:sp>
      <p:sp>
        <p:nvSpPr>
          <p:cNvPr id="19" name="Oval 18"/>
          <p:cNvSpPr/>
          <p:nvPr/>
        </p:nvSpPr>
        <p:spPr>
          <a:xfrm>
            <a:off x="2743200" y="4791455"/>
            <a:ext cx="237744" cy="237744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743200" y="4764023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7248" y="4736591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Shared bus = the von Neumann bottleneck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69480" y="2331720"/>
            <a:ext cx="4480560" cy="30632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7269480" y="2331720"/>
            <a:ext cx="4480560" cy="841248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269480" y="2788920"/>
            <a:ext cx="4480560" cy="384048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269480" y="2359152"/>
            <a:ext cx="448056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  <a:latin typeface="Calibri"/>
              </a:rPr>
              <a:t>Harvard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69480" y="2816352"/>
            <a:ext cx="4480560" cy="32918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Separate memory for code + data</a:t>
            </a:r>
          </a:p>
        </p:txBody>
      </p:sp>
      <p:sp>
        <p:nvSpPr>
          <p:cNvPr id="27" name="Oval 26"/>
          <p:cNvSpPr/>
          <p:nvPr/>
        </p:nvSpPr>
        <p:spPr>
          <a:xfrm>
            <a:off x="7543800" y="3364992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543800" y="3337560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27848" y="3310128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Code + data fetched in parallel</a:t>
            </a:r>
          </a:p>
        </p:txBody>
      </p:sp>
      <p:sp>
        <p:nvSpPr>
          <p:cNvPr id="30" name="Oval 29"/>
          <p:cNvSpPr/>
          <p:nvPr/>
        </p:nvSpPr>
        <p:spPr>
          <a:xfrm>
            <a:off x="7543800" y="3840479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543800" y="3813048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27848" y="3785615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No instruction/data bus contention</a:t>
            </a:r>
          </a:p>
        </p:txBody>
      </p:sp>
      <p:sp>
        <p:nvSpPr>
          <p:cNvPr id="33" name="Oval 32"/>
          <p:cNvSpPr/>
          <p:nvPr/>
        </p:nvSpPr>
        <p:spPr>
          <a:xfrm>
            <a:off x="7543800" y="4315967"/>
            <a:ext cx="237744" cy="237744"/>
          </a:xfrm>
          <a:prstGeom prst="ellipse">
            <a:avLst/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543800" y="4288536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+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27848" y="4261103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Common in microcontrollers + DSPs</a:t>
            </a:r>
          </a:p>
        </p:txBody>
      </p:sp>
      <p:sp>
        <p:nvSpPr>
          <p:cNvPr id="36" name="Oval 35"/>
          <p:cNvSpPr/>
          <p:nvPr/>
        </p:nvSpPr>
        <p:spPr>
          <a:xfrm>
            <a:off x="7543800" y="4791455"/>
            <a:ext cx="237744" cy="237744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7543800" y="4764023"/>
            <a:ext cx="237744" cy="23774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-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27848" y="4736591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Rigid; treating code as data is hard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468880" y="5577840"/>
            <a:ext cx="9281160" cy="105156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2651760" y="5742431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2651760" y="5742431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88336" y="6126479"/>
            <a:ext cx="8860536" cy="21031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 dirty="0">
                <a:solidFill>
                  <a:srgbClr val="3A3A3A"/>
                </a:solidFill>
                <a:latin typeface="Calibri"/>
              </a:rPr>
              <a:t>Reality check: both x86_64 and ARM are von Neumann in main memory but modified Harvard at the L1 cache - split instruction + data caches give parallel fetch. x86 vs ARM is really CISC vs RISC, a different axis.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How a Core Runs Code: The FDES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FOUR STEPS, REPEATED BILLIONS OF TIMES A SECOND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2514600"/>
            <a:ext cx="9281160" cy="749808"/>
          </a:xfrm>
          <a:prstGeom prst="roundRect">
            <a:avLst>
              <a:gd name="adj" fmla="val 9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697480" y="2766393"/>
            <a:ext cx="8823600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1   Fetch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Control unit reads the next instruction; the program counter advances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926080" y="32644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68879" y="3429000"/>
            <a:ext cx="9281160" cy="749808"/>
          </a:xfrm>
          <a:prstGeom prst="roundRect">
            <a:avLst>
              <a:gd name="adj" fmla="val 9000"/>
            </a:avLst>
          </a:prstGeom>
          <a:solidFill>
            <a:srgbClr val="E2711D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697479" y="3680793"/>
            <a:ext cx="8823600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2   Decode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Work out what the instruction means and which unit + operands it needs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926080" y="41788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468880" y="4343400"/>
            <a:ext cx="9281160" cy="749808"/>
          </a:xfrm>
          <a:prstGeom prst="roundRect">
            <a:avLst>
              <a:gd name="adj" fmla="val 9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697480" y="4343400"/>
            <a:ext cx="882360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3   Execute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The ALU, FPU or vector unit performs the actual operation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2926080" y="50932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468880" y="5257800"/>
            <a:ext cx="9281160" cy="749808"/>
          </a:xfrm>
          <a:prstGeom prst="roundRect">
            <a:avLst>
              <a:gd name="adj" fmla="val 9000"/>
            </a:avLst>
          </a:prstGeom>
          <a:solidFill>
            <a:srgbClr val="C45E1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697480" y="5257800"/>
            <a:ext cx="882360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4   Store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Write the result back to a register or memory - then loop to Fetch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8880" y="6327648"/>
            <a:ext cx="93268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Clock speed (slide 9) is how many of these cycles run per second - </a:t>
            </a:r>
            <a:r>
              <a:rPr sz="1150" b="1" i="0">
                <a:solidFill>
                  <a:srgbClr val="E2711D"/>
                </a:solidFill>
                <a:latin typeface="Calibri"/>
              </a:rPr>
              <a:t>FLOPs/cycle is the maths the Execute step does each pass.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434B19-A087-CE66-AFF7-307C27B88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52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0E8A0-66DB-EFAC-0344-0C6F6F010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7273" y="719131"/>
            <a:ext cx="8543299" cy="1174112"/>
          </a:xfrm>
        </p:spPr>
        <p:txBody>
          <a:bodyPr/>
          <a:lstStyle/>
          <a:p>
            <a:r>
              <a:rPr lang="en-ZA" dirty="0"/>
              <a:t>Pop Kahoot Session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E97EB-0361-2ECB-4B34-F2F47A529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2320" y="2336054"/>
            <a:ext cx="9748252" cy="413148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ZA" sz="4800" dirty="0"/>
              <a:t>Join on kahoot.it!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B96966-C736-6FFE-FCB9-D975397B2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83" y="991034"/>
            <a:ext cx="1289967" cy="55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24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Why Hardware Matters in SCC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2194560"/>
            <a:ext cx="94183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1600" b="0" i="0">
                <a:solidFill>
                  <a:srgbClr val="555555"/>
                </a:solidFill>
                <a:latin typeface="Calibri"/>
              </a:rPr>
              <a:t>You are handed a fixed </a:t>
            </a:r>
            <a:r>
              <a:rPr sz="1600" b="1" i="0">
                <a:solidFill>
                  <a:srgbClr val="E2711D"/>
                </a:solidFill>
                <a:latin typeface="Calibri"/>
              </a:rPr>
              <a:t>power budget</a:t>
            </a:r>
            <a:r>
              <a:rPr sz="1600" b="0" i="0">
                <a:solidFill>
                  <a:srgbClr val="555555"/>
                </a:solidFill>
                <a:latin typeface="Calibri"/>
              </a:rPr>
              <a:t> and a fixed </a:t>
            </a:r>
            <a:r>
              <a:rPr sz="1600" b="1" i="0">
                <a:solidFill>
                  <a:srgbClr val="E2711D"/>
                </a:solidFill>
                <a:latin typeface="Calibri"/>
              </a:rPr>
              <a:t>price list</a:t>
            </a:r>
            <a:r>
              <a:rPr sz="1600" b="0" i="0">
                <a:solidFill>
                  <a:srgbClr val="555555"/>
                </a:solidFill>
                <a:latin typeface="Calibri"/>
              </a:rPr>
              <a:t>.</a:t>
            </a:r>
          </a:p>
          <a:p>
            <a:pPr algn="l">
              <a:lnSpc>
                <a:spcPct val="108000"/>
              </a:lnSpc>
            </a:pPr>
            <a:r>
              <a:rPr sz="1600" b="0" i="0">
                <a:solidFill>
                  <a:srgbClr val="555555"/>
                </a:solidFill>
                <a:latin typeface="Calibri"/>
              </a:rPr>
              <a:t>Every component you pick sets your </a:t>
            </a:r>
            <a:r>
              <a:rPr sz="1600" b="1" i="0">
                <a:solidFill>
                  <a:srgbClr val="3A3A3A"/>
                </a:solidFill>
                <a:latin typeface="Calibri"/>
              </a:rPr>
              <a:t>theoretical ceiling before you run a single line of code.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31720" y="3520440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331720" y="3703320"/>
            <a:ext cx="1993392" cy="77723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 i="0">
                <a:solidFill>
                  <a:srgbClr val="156082"/>
                </a:solidFill>
                <a:latin typeface="Calibri"/>
              </a:rPr>
              <a:t>Hardware</a:t>
            </a:r>
          </a:p>
          <a:p>
            <a:pPr algn="ctr"/>
            <a:r>
              <a:rPr sz="1050" b="0" i="0">
                <a:solidFill>
                  <a:srgbClr val="555555"/>
                </a:solidFill>
                <a:latin typeface="Calibri"/>
              </a:rPr>
              <a:t>CPU - RAM - NIC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443984" y="3899915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892040" y="3520440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892040" y="3703320"/>
            <a:ext cx="1993392" cy="77723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 i="0">
                <a:solidFill>
                  <a:srgbClr val="E2711D"/>
                </a:solidFill>
                <a:latin typeface="Calibri"/>
              </a:rPr>
              <a:t>RPeak</a:t>
            </a:r>
          </a:p>
          <a:p>
            <a:pPr algn="ctr"/>
            <a:r>
              <a:rPr sz="1050" b="0" i="0">
                <a:solidFill>
                  <a:srgbClr val="555555"/>
                </a:solidFill>
                <a:latin typeface="Calibri"/>
              </a:rPr>
              <a:t>Theoretical peak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7004303" y="3899915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7452360" y="3520440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452360" y="3703320"/>
            <a:ext cx="1993392" cy="77723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 i="0">
                <a:solidFill>
                  <a:srgbClr val="156082"/>
                </a:solidFill>
                <a:latin typeface="Calibri"/>
              </a:rPr>
              <a:t>HPL</a:t>
            </a:r>
          </a:p>
          <a:p>
            <a:pPr algn="ctr"/>
            <a:r>
              <a:rPr sz="1050" b="0" i="0">
                <a:solidFill>
                  <a:srgbClr val="555555"/>
                </a:solidFill>
                <a:latin typeface="Calibri"/>
              </a:rPr>
              <a:t>Benchmark / Rmax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9564624" y="3899915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10012680" y="3520440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012680" y="3703320"/>
            <a:ext cx="1993392" cy="77723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 i="0">
                <a:solidFill>
                  <a:srgbClr val="E2711D"/>
                </a:solidFill>
                <a:latin typeface="Calibri"/>
              </a:rPr>
              <a:t>Score</a:t>
            </a:r>
          </a:p>
          <a:p>
            <a:pPr algn="ctr"/>
            <a:r>
              <a:rPr sz="1050" b="0" i="0">
                <a:solidFill>
                  <a:srgbClr val="555555"/>
                </a:solidFill>
                <a:latin typeface="Calibri"/>
              </a:rPr>
              <a:t>Your ranking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331720" y="4983480"/>
            <a:ext cx="9418320" cy="114300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2514600" y="514807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514600" y="514807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51176" y="5532120"/>
            <a:ext cx="8997696" cy="484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You cannot out-optimise a bad hardware choice. Get the build right and the whole week - sysadmin, compilation, MPI, benchmarking - has a higher ceiling to chase. This feeds directly into the 'Putting Together a Cluster + Price List' session.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From Data Centre to Chip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WHERE TODAY'S SESSION ZOOMS IN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2514600"/>
            <a:ext cx="9482714" cy="749808"/>
          </a:xfrm>
          <a:prstGeom prst="roundRect">
            <a:avLst>
              <a:gd name="adj" fmla="val 9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697480" y="2766393"/>
            <a:ext cx="8686799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Cluster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 Many nodes + a network fabric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926080" y="32644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68879" y="3429000"/>
            <a:ext cx="7995917" cy="749808"/>
          </a:xfrm>
          <a:prstGeom prst="roundRect">
            <a:avLst>
              <a:gd name="adj" fmla="val 9000"/>
            </a:avLst>
          </a:prstGeom>
          <a:solidFill>
            <a:srgbClr val="E2711D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697479" y="3680793"/>
            <a:ext cx="6656071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Node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 One server: the box we open today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926080" y="41788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468880" y="4343400"/>
            <a:ext cx="5852160" cy="749808"/>
          </a:xfrm>
          <a:prstGeom prst="roundRect">
            <a:avLst>
              <a:gd name="adj" fmla="val 9000"/>
            </a:avLst>
          </a:prstGeom>
          <a:solidFill>
            <a:srgbClr val="15608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697480" y="4343400"/>
            <a:ext cx="548640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Socket / CPU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 One or more processors per node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2926080" y="5093208"/>
            <a:ext cx="0" cy="164592"/>
          </a:xfrm>
          <a:prstGeom prst="line">
            <a:avLst/>
          </a:prstGeom>
          <a:ln w="15240">
            <a:solidFill>
              <a:srgbClr val="8A8A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468880" y="5257800"/>
            <a:ext cx="3474720" cy="749808"/>
          </a:xfrm>
          <a:prstGeom prst="roundRect">
            <a:avLst>
              <a:gd name="adj" fmla="val 9000"/>
            </a:avLst>
          </a:prstGeom>
          <a:solidFill>
            <a:srgbClr val="C45E12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697480" y="5257800"/>
            <a:ext cx="3108960" cy="7498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Core</a:t>
            </a:r>
            <a:r>
              <a:rPr sz="1250" b="0" i="0">
                <a:solidFill>
                  <a:srgbClr val="FFFFFF"/>
                </a:solidFill>
                <a:latin typeface="Calibri"/>
              </a:rPr>
              <a:t>    Where the maths actually happens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8880" y="6327648"/>
            <a:ext cx="93268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555555"/>
                </a:solidFill>
                <a:latin typeface="Calibri"/>
              </a:rPr>
              <a:t>Nodes are wired together with cables + a switch - that fabric is the </a:t>
            </a:r>
            <a:r>
              <a:rPr sz="1150" b="1" i="0">
                <a:solidFill>
                  <a:srgbClr val="E2711D"/>
                </a:solidFill>
                <a:latin typeface="Calibri"/>
              </a:rPr>
              <a:t>HPC Networking session, next.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Anatomy of a Compute Node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68880" y="2331720"/>
            <a:ext cx="6126480" cy="3886200"/>
          </a:xfrm>
          <a:prstGeom prst="roundRect">
            <a:avLst>
              <a:gd name="adj" fmla="val 4000"/>
            </a:avLst>
          </a:prstGeom>
          <a:solidFill>
            <a:srgbClr val="F3F4F6"/>
          </a:solidFill>
          <a:ln w="19050">
            <a:solidFill>
              <a:srgbClr val="C9CD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606040" y="2404872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1">
                <a:solidFill>
                  <a:srgbClr val="8A8A8A"/>
                </a:solidFill>
                <a:latin typeface="Calibri"/>
              </a:rPr>
              <a:t>Server chassis (top view)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0" y="2788920"/>
            <a:ext cx="1691640" cy="1051560"/>
          </a:xfrm>
          <a:prstGeom prst="roundRect">
            <a:avLst>
              <a:gd name="adj" fmla="val 8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798064" y="2788920"/>
            <a:ext cx="1581912" cy="10515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 dirty="0">
                <a:solidFill>
                  <a:srgbClr val="FFFFFF"/>
                </a:solidFill>
                <a:latin typeface="Calibri"/>
              </a:rPr>
              <a:t>CPU + Heatsink</a:t>
            </a:r>
          </a:p>
          <a:p>
            <a:pPr algn="ctr"/>
            <a:r>
              <a:rPr sz="900" b="0" i="0" dirty="0">
                <a:solidFill>
                  <a:srgbClr val="FFFFFF"/>
                </a:solidFill>
                <a:latin typeface="Calibri"/>
              </a:rPr>
              <a:t>2x socket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17720" y="2788920"/>
            <a:ext cx="914400" cy="105156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672583" y="2788920"/>
            <a:ext cx="804672" cy="10515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RAM</a:t>
            </a:r>
          </a:p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DIMMs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23560" y="2788920"/>
            <a:ext cx="384048" cy="105156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053328" y="2788920"/>
            <a:ext cx="384048" cy="105156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2743200" y="4069080"/>
            <a:ext cx="1463040" cy="914400"/>
          </a:xfrm>
          <a:prstGeom prst="roundRect">
            <a:avLst>
              <a:gd name="adj" fmla="val 8000"/>
            </a:avLst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798064" y="4069080"/>
            <a:ext cx="1353312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Storage</a:t>
            </a:r>
          </a:p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SSD / NVMe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43400" y="4069080"/>
            <a:ext cx="1417320" cy="914400"/>
          </a:xfrm>
          <a:prstGeom prst="roundRect">
            <a:avLst>
              <a:gd name="adj" fmla="val 8000"/>
            </a:avLst>
          </a:prstGeom>
          <a:solidFill>
            <a:srgbClr val="8A4E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398264" y="4069080"/>
            <a:ext cx="1307592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NIC</a:t>
            </a:r>
          </a:p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to network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97880" y="4069080"/>
            <a:ext cx="2468880" cy="1920240"/>
          </a:xfrm>
          <a:prstGeom prst="roundRect">
            <a:avLst>
              <a:gd name="adj" fmla="val 8000"/>
            </a:avLst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52744" y="4069080"/>
            <a:ext cx="2359152" cy="1920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PSU</a:t>
            </a:r>
          </a:p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AC -&gt; DC power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743200" y="5120640"/>
            <a:ext cx="2971800" cy="777240"/>
          </a:xfrm>
          <a:prstGeom prst="roundRect">
            <a:avLst>
              <a:gd name="adj" fmla="val 8000"/>
            </a:avLst>
          </a:prstGeom>
          <a:solidFill>
            <a:srgbClr val="9A6A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798064" y="5120640"/>
            <a:ext cx="2862072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1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Motherboard / PCIe</a:t>
            </a:r>
          </a:p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ties it together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17720" y="3913632"/>
            <a:ext cx="18288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 i="0">
                <a:solidFill>
                  <a:srgbClr val="156082"/>
                </a:solidFill>
                <a:latin typeface="Calibri"/>
              </a:rPr>
              <a:t>RAM in channels ^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15400" y="239572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E2711D"/>
                </a:solidFill>
                <a:latin typeface="Calibri"/>
              </a:rPr>
              <a:t>Six parts, one machine</a:t>
            </a:r>
          </a:p>
        </p:txBody>
      </p:sp>
      <p:sp>
        <p:nvSpPr>
          <p:cNvPr id="22" name="Oval 21"/>
          <p:cNvSpPr/>
          <p:nvPr/>
        </p:nvSpPr>
        <p:spPr>
          <a:xfrm>
            <a:off x="8942832" y="2926079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144000" y="28803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CPU: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does the maths</a:t>
            </a:r>
          </a:p>
        </p:txBody>
      </p:sp>
      <p:sp>
        <p:nvSpPr>
          <p:cNvPr id="24" name="Oval 23"/>
          <p:cNvSpPr/>
          <p:nvPr/>
        </p:nvSpPr>
        <p:spPr>
          <a:xfrm>
            <a:off x="8942832" y="3383279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0" y="33375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RAM: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feeds the cores</a:t>
            </a:r>
          </a:p>
        </p:txBody>
      </p:sp>
      <p:sp>
        <p:nvSpPr>
          <p:cNvPr id="26" name="Oval 25"/>
          <p:cNvSpPr/>
          <p:nvPr/>
        </p:nvSpPr>
        <p:spPr>
          <a:xfrm>
            <a:off x="8942832" y="3840480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144000" y="37947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Storage: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holds OS + data</a:t>
            </a:r>
          </a:p>
        </p:txBody>
      </p:sp>
      <p:sp>
        <p:nvSpPr>
          <p:cNvPr id="28" name="Oval 27"/>
          <p:cNvSpPr/>
          <p:nvPr/>
        </p:nvSpPr>
        <p:spPr>
          <a:xfrm>
            <a:off x="8942832" y="4297680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144000" y="42519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NIC: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talks to other nodes</a:t>
            </a:r>
          </a:p>
        </p:txBody>
      </p:sp>
      <p:sp>
        <p:nvSpPr>
          <p:cNvPr id="30" name="Oval 29"/>
          <p:cNvSpPr/>
          <p:nvPr/>
        </p:nvSpPr>
        <p:spPr>
          <a:xfrm>
            <a:off x="8942832" y="4754880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144000" y="47091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PSU: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delivers clean power</a:t>
            </a:r>
          </a:p>
        </p:txBody>
      </p:sp>
      <p:sp>
        <p:nvSpPr>
          <p:cNvPr id="32" name="Oval 31"/>
          <p:cNvSpPr/>
          <p:nvPr/>
        </p:nvSpPr>
        <p:spPr>
          <a:xfrm>
            <a:off x="8942832" y="5212080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144000" y="51663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3A3A3A"/>
                </a:solidFill>
                <a:latin typeface="Calibri"/>
              </a:rPr>
              <a:t>Chassis:  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mounts + cools it all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15400" y="5715000"/>
            <a:ext cx="31089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 i="1" dirty="0">
                <a:solidFill>
                  <a:srgbClr val="555555"/>
                </a:solidFill>
                <a:latin typeface="Calibri"/>
              </a:rPr>
              <a:t>We will open exactly this in the live demo.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Power Supply (PSU)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WALL AC IN, CLEAN DC 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95728"/>
            <a:ext cx="4572000" cy="100649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6000"/>
              </a:lnSpc>
              <a:spcAft>
                <a:spcPts val="800"/>
              </a:spcAft>
            </a:pPr>
            <a:r>
              <a:rPr sz="1400" b="0" i="0" dirty="0">
                <a:solidFill>
                  <a:srgbClr val="555555"/>
                </a:solidFill>
                <a:latin typeface="Calibri"/>
              </a:rPr>
              <a:t>The PSU converts </a:t>
            </a:r>
            <a:r>
              <a:rPr sz="1400" b="1" i="0" dirty="0">
                <a:solidFill>
                  <a:srgbClr val="3A3A3A"/>
                </a:solidFill>
                <a:latin typeface="Calibri"/>
              </a:rPr>
              <a:t>mains AC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 into the low-voltage </a:t>
            </a:r>
            <a:r>
              <a:rPr sz="1400" b="1" i="0" dirty="0">
                <a:solidFill>
                  <a:srgbClr val="3A3A3A"/>
                </a:solidFill>
                <a:latin typeface="Calibri"/>
              </a:rPr>
              <a:t>DC rails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 the board needs (12V / 5V / 3.3V).</a:t>
            </a:r>
          </a:p>
          <a:p>
            <a:pPr algn="l">
              <a:lnSpc>
                <a:spcPct val="106000"/>
              </a:lnSpc>
              <a:spcAft>
                <a:spcPts val="800"/>
              </a:spcAft>
            </a:pPr>
            <a:r>
              <a:rPr sz="1400" b="0" i="0" dirty="0">
                <a:solidFill>
                  <a:srgbClr val="555555"/>
                </a:solidFill>
                <a:latin typeface="Calibri"/>
              </a:rPr>
              <a:t>Rated in </a:t>
            </a:r>
            <a:r>
              <a:rPr sz="1400" b="1" i="0" dirty="0">
                <a:solidFill>
                  <a:srgbClr val="E2711D"/>
                </a:solidFill>
                <a:latin typeface="Calibri"/>
              </a:rPr>
              <a:t>watts</a:t>
            </a:r>
            <a:r>
              <a:rPr sz="1400" b="0" i="0" dirty="0">
                <a:solidFill>
                  <a:srgbClr val="555555"/>
                </a:solidFill>
                <a:latin typeface="Calibri"/>
              </a:rPr>
              <a:t> - it must cover every component at full load, with headroom.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31720" y="4572000"/>
            <a:ext cx="1554480" cy="777240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331720" y="4572000"/>
            <a:ext cx="155448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Wall AC</a:t>
            </a:r>
          </a:p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230V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977639" y="4818888"/>
            <a:ext cx="457200" cy="27432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526280" y="4572000"/>
            <a:ext cx="1554480" cy="777240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26280" y="4860592"/>
            <a:ext cx="1554480" cy="20005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PSU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6172200" y="4818888"/>
            <a:ext cx="457200" cy="27432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720840" y="4572000"/>
            <a:ext cx="1691640" cy="777240"/>
          </a:xfrm>
          <a:prstGeom prst="roundRect">
            <a:avLst>
              <a:gd name="adj" fmla="val 10000"/>
            </a:avLst>
          </a:prstGeom>
          <a:solidFill>
            <a:srgbClr val="1E7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720840" y="4572000"/>
            <a:ext cx="169164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DC rails</a:t>
            </a:r>
          </a:p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12 / 5 / 3.3V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732520" y="2395728"/>
            <a:ext cx="3200400" cy="278892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915400" y="2560320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915400" y="2560320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51976" y="2944368"/>
            <a:ext cx="2779776" cy="199285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 dirty="0">
                <a:solidFill>
                  <a:srgbClr val="3A3A3A"/>
                </a:solidFill>
                <a:latin typeface="Calibri"/>
              </a:rPr>
              <a:t>Power is a HARD </a:t>
            </a:r>
            <a:r>
              <a:rPr lang="en-ZA" sz="1250" b="0" i="0" dirty="0">
                <a:solidFill>
                  <a:srgbClr val="3A3A3A"/>
                </a:solidFill>
                <a:latin typeface="Calibri"/>
              </a:rPr>
              <a:t>ISC </a:t>
            </a:r>
            <a:r>
              <a:rPr sz="1250" b="0" i="0" dirty="0">
                <a:solidFill>
                  <a:srgbClr val="3A3A3A"/>
                </a:solidFill>
                <a:latin typeface="Calibri"/>
              </a:rPr>
              <a:t>competition limit. Every watt burned in an inefficient PSU is a watt you cannot spend on compute under the cap.
Higher efficiency = more useful cores for the same wall power.
Redundant (1+1) PSUs exist for uptime - usually skipped in SCC.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Server Chassis &amp; Cooling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19933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E2711D"/>
                </a:solidFill>
                <a:latin typeface="Calibri"/>
              </a:rPr>
              <a:t>FORM FACTOR, DENSITY AND AIRFLOW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31720"/>
            <a:ext cx="39319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0" i="0">
                <a:solidFill>
                  <a:srgbClr val="555555"/>
                </a:solidFill>
                <a:latin typeface="Calibri"/>
              </a:rPr>
              <a:t>Measured in rack units (U) - 1U = 44.5 mm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31720" y="2834640"/>
            <a:ext cx="3383280" cy="502920"/>
          </a:xfrm>
          <a:prstGeom prst="roundRect">
            <a:avLst>
              <a:gd name="adj" fmla="val 5000"/>
            </a:avLst>
          </a:prstGeom>
          <a:solidFill>
            <a:srgbClr val="4A4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468880" y="2834640"/>
            <a:ext cx="109728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1U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2834640"/>
            <a:ext cx="219456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DDDDDD"/>
                </a:solidFill>
                <a:latin typeface="Calibri"/>
              </a:rPr>
              <a:t>dense, hard to cool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331720" y="3502152"/>
            <a:ext cx="3383280" cy="868680"/>
          </a:xfrm>
          <a:prstGeom prst="roundRect">
            <a:avLst>
              <a:gd name="adj" fmla="val 5000"/>
            </a:avLst>
          </a:prstGeom>
          <a:solidFill>
            <a:srgbClr val="4A4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468880" y="3502152"/>
            <a:ext cx="1097280" cy="8686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2U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3502152"/>
            <a:ext cx="2194560" cy="8686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DDDDDD"/>
                </a:solidFill>
                <a:latin typeface="Calibri"/>
              </a:rPr>
              <a:t>balanced - common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31720" y="4535424"/>
            <a:ext cx="3383280" cy="1417320"/>
          </a:xfrm>
          <a:prstGeom prst="roundRect">
            <a:avLst>
              <a:gd name="adj" fmla="val 5000"/>
            </a:avLst>
          </a:prstGeom>
          <a:solidFill>
            <a:srgbClr val="4A4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468880" y="4535424"/>
            <a:ext cx="1097280" cy="1417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4U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4535424"/>
            <a:ext cx="2194560" cy="1417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DDDDDD"/>
                </a:solidFill>
                <a:latin typeface="Calibri"/>
              </a:rPr>
              <a:t>roomy, big coolers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55080" y="2834639"/>
            <a:ext cx="5532120" cy="1920241"/>
          </a:xfrm>
          <a:prstGeom prst="roundRect">
            <a:avLst>
              <a:gd name="adj" fmla="val 8000"/>
            </a:avLst>
          </a:prstGeom>
          <a:solidFill>
            <a:srgbClr val="DDEB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537960" y="2926080"/>
            <a:ext cx="5212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156082"/>
                </a:solidFill>
                <a:latin typeface="Calibri"/>
              </a:rPr>
              <a:t>Airflow: cold front  -&gt;  hot rear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583680" y="3429000"/>
            <a:ext cx="5029200" cy="10972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ight Arrow 17"/>
          <p:cNvSpPr/>
          <p:nvPr/>
        </p:nvSpPr>
        <p:spPr>
          <a:xfrm>
            <a:off x="6583680" y="3685032"/>
            <a:ext cx="5029200" cy="10972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ight Arrow 18"/>
          <p:cNvSpPr/>
          <p:nvPr/>
        </p:nvSpPr>
        <p:spPr>
          <a:xfrm>
            <a:off x="6583680" y="3941064"/>
            <a:ext cx="5029200" cy="10972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ight Arrow 19"/>
          <p:cNvSpPr/>
          <p:nvPr/>
        </p:nvSpPr>
        <p:spPr>
          <a:xfrm>
            <a:off x="6583680" y="4197096"/>
            <a:ext cx="5029200" cy="10972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537960" y="4405630"/>
            <a:ext cx="5212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 dirty="0">
                <a:solidFill>
                  <a:srgbClr val="555555"/>
                </a:solidFill>
                <a:latin typeface="Calibri"/>
              </a:rPr>
              <a:t>Cold aisle in,  hot aisle out - never recirculate.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846320"/>
            <a:ext cx="5532120" cy="141732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6537960" y="5010912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537960" y="501091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4536" y="5394959"/>
            <a:ext cx="5111496" cy="75895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 dirty="0">
                <a:solidFill>
                  <a:srgbClr val="3A3A3A"/>
                </a:solidFill>
                <a:latin typeface="Calibri"/>
              </a:rPr>
              <a:t>Thermal throttling silently kills benchmark scores: a hot CPU drops its clock to survive, so </a:t>
            </a:r>
            <a:r>
              <a:rPr sz="1250" b="0" i="0" dirty="0" err="1">
                <a:solidFill>
                  <a:srgbClr val="3A3A3A"/>
                </a:solidFill>
                <a:latin typeface="Calibri"/>
              </a:rPr>
              <a:t>RPeak</a:t>
            </a:r>
            <a:r>
              <a:rPr sz="1250" b="0" i="0" dirty="0">
                <a:solidFill>
                  <a:srgbClr val="3A3A3A"/>
                </a:solidFill>
                <a:latin typeface="Calibri"/>
              </a:rPr>
              <a:t> you paid for never shows up. Cooling IS performance.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Network Card (NIC)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1720" y="2044192"/>
            <a:ext cx="868680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 dirty="0">
                <a:solidFill>
                  <a:srgbClr val="E2711D"/>
                </a:solidFill>
                <a:latin typeface="Calibri"/>
              </a:rPr>
              <a:t>THE NODE'S DOOR TO THE CLUSTER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395728"/>
            <a:ext cx="4617720" cy="2194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sz="1400" b="0" i="0">
                <a:solidFill>
                  <a:srgbClr val="555555"/>
                </a:solidFill>
                <a:latin typeface="Calibri"/>
              </a:rPr>
              <a:t>Every node needs a way to talk to the others. The NIC is that door -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on-board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or a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PCIe card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.</a:t>
            </a:r>
          </a:p>
          <a:p>
            <a:pPr algn="l">
              <a:lnSpc>
                <a:spcPct val="107000"/>
              </a:lnSpc>
            </a:pPr>
            <a:r>
              <a:rPr sz="1400" b="0" i="0">
                <a:solidFill>
                  <a:srgbClr val="555555"/>
                </a:solidFill>
                <a:latin typeface="Calibri"/>
              </a:rPr>
              <a:t>MPI traffic between ranks rides this link, so its speed and latency matter for multi-node jobs.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32320" y="2468880"/>
            <a:ext cx="4754880" cy="713232"/>
          </a:xfrm>
          <a:prstGeom prst="roundRect">
            <a:avLst>
              <a:gd name="adj" fmla="val 10000"/>
            </a:avLst>
          </a:prstGeom>
          <a:solidFill>
            <a:srgbClr val="B9C2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315200" y="2468880"/>
            <a:ext cx="18288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1 GbE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6840" y="2468880"/>
            <a:ext cx="27432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basic / management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32320" y="3310128"/>
            <a:ext cx="4754880" cy="713232"/>
          </a:xfrm>
          <a:prstGeom prst="roundRect">
            <a:avLst>
              <a:gd name="adj" fmla="val 10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315200" y="3310128"/>
            <a:ext cx="18288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10 / 25 GbE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06840" y="3310128"/>
            <a:ext cx="27432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entry HPC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32320" y="4151376"/>
            <a:ext cx="4754880" cy="713232"/>
          </a:xfrm>
          <a:prstGeom prst="roundRect">
            <a:avLst>
              <a:gd name="adj" fmla="val 10000"/>
            </a:avLst>
          </a:prstGeom>
          <a:solidFill>
            <a:srgbClr val="F2A6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315200" y="4151376"/>
            <a:ext cx="18288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100 GbE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06840" y="4151376"/>
            <a:ext cx="27432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fast Ethernet / RoCE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132320" y="4992624"/>
            <a:ext cx="4754880" cy="713232"/>
          </a:xfrm>
          <a:prstGeom prst="roundRect">
            <a:avLst>
              <a:gd name="adj" fmla="val 1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15200" y="4992624"/>
            <a:ext cx="18288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InfiniBand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06840" y="4992624"/>
            <a:ext cx="274320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lowest latency, HPC standard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331720" y="4892040"/>
            <a:ext cx="4617720" cy="1371600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2514600" y="5056631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514600" y="5056631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SCC CONTEXT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51176" y="5440679"/>
            <a:ext cx="4197096" cy="7132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1250" b="0" i="0">
                <a:solidFill>
                  <a:srgbClr val="3A3A3A"/>
                </a:solidFill>
                <a:latin typeface="Calibri"/>
              </a:rPr>
              <a:t>On multi-node runs the interconnect can become your bottleneck - my own HPL work showed network choices mattering hugely. Full detail in HPC Networking, next session.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8" ma:contentTypeDescription="Create a new document." ma:contentTypeScope="" ma:versionID="86a7728a04c9f38ebdc1b4513ee515b2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b632a1c1f4c24e24e8a5a77f175ebbdd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E7FE5F-B948-4DFD-B0E3-ABFE0EC7B947}"/>
</file>

<file path=customXml/itemProps2.xml><?xml version="1.0" encoding="utf-8"?>
<ds:datastoreItem xmlns:ds="http://schemas.openxmlformats.org/officeDocument/2006/customXml" ds:itemID="{4A45FB4D-7514-4006-B9D3-C4A4842D98D8}"/>
</file>

<file path=customXml/itemProps3.xml><?xml version="1.0" encoding="utf-8"?>
<ds:datastoreItem xmlns:ds="http://schemas.openxmlformats.org/officeDocument/2006/customXml" ds:itemID="{D9DE05BD-26D5-4DF2-8819-EACA42C40676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2753</Words>
  <Application>Microsoft Office PowerPoint</Application>
  <PresentationFormat>Widescreen</PresentationFormat>
  <Paragraphs>430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Pop Kahoot Session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Kapil Ramlall</dc:creator>
  <cp:keywords/>
  <dc:description>generated using python-pptx</dc:description>
  <cp:lastModifiedBy>Kapil Ramlall</cp:lastModifiedBy>
  <cp:revision>4</cp:revision>
  <dcterms:created xsi:type="dcterms:W3CDTF">2013-01-27T09:14:16Z</dcterms:created>
  <dcterms:modified xsi:type="dcterms:W3CDTF">2026-07-07T06:11:39Z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