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257" r:id="rId5"/>
    <p:sldId id="262" r:id="rId6"/>
    <p:sldId id="261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2" r:id="rId15"/>
    <p:sldId id="271" r:id="rId16"/>
    <p:sldId id="263" r:id="rId17"/>
    <p:sldId id="260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>
        <p:scale>
          <a:sx n="90" d="100"/>
          <a:sy n="90" d="100"/>
        </p:scale>
        <p:origin x="307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5DA30-C3D1-43F8-A646-D3DADE8E2641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ZA"/>
        </a:p>
      </dgm:t>
    </dgm:pt>
    <dgm:pt modelId="{BDBC90AC-4EB4-4943-AC51-0CCC93B52DA5}">
      <dgm:prSet phldrT="[Text]"/>
      <dgm:spPr/>
      <dgm:t>
        <a:bodyPr/>
        <a:lstStyle/>
        <a:p>
          <a:r>
            <a:rPr lang="en-GB" b="1" dirty="0"/>
            <a:t>OpenMP</a:t>
          </a:r>
          <a:endParaRPr lang="en-ZA" dirty="0"/>
        </a:p>
      </dgm:t>
    </dgm:pt>
    <dgm:pt modelId="{9AF27C0D-A3BB-4048-B0BF-DAF6D77F3DF6}" type="parTrans" cxnId="{79180AE0-4DE8-4B0B-AD58-1B7952DEE20A}">
      <dgm:prSet/>
      <dgm:spPr/>
      <dgm:t>
        <a:bodyPr/>
        <a:lstStyle/>
        <a:p>
          <a:endParaRPr lang="en-ZA"/>
        </a:p>
      </dgm:t>
    </dgm:pt>
    <dgm:pt modelId="{A84511A1-85DF-4B80-B4BB-62695BB18597}" type="sibTrans" cxnId="{79180AE0-4DE8-4B0B-AD58-1B7952DEE20A}">
      <dgm:prSet/>
      <dgm:spPr/>
      <dgm:t>
        <a:bodyPr/>
        <a:lstStyle/>
        <a:p>
          <a:endParaRPr lang="en-ZA"/>
        </a:p>
      </dgm:t>
    </dgm:pt>
    <dgm:pt modelId="{9259ACF7-C806-453F-BD6D-E51CE6ECF3B4}">
      <dgm:prSet/>
      <dgm:spPr/>
      <dgm:t>
        <a:bodyPr/>
        <a:lstStyle/>
        <a:p>
          <a:r>
            <a:rPr lang="en-GB" b="1" dirty="0"/>
            <a:t>MPI</a:t>
          </a:r>
        </a:p>
      </dgm:t>
    </dgm:pt>
    <dgm:pt modelId="{96E5C52A-BB97-44AA-8361-94CAE0CB3D3F}" type="parTrans" cxnId="{8184F37C-AA8E-4ACB-BF51-FB4329E7AC65}">
      <dgm:prSet/>
      <dgm:spPr/>
      <dgm:t>
        <a:bodyPr/>
        <a:lstStyle/>
        <a:p>
          <a:endParaRPr lang="en-ZA"/>
        </a:p>
      </dgm:t>
    </dgm:pt>
    <dgm:pt modelId="{12F78CD4-E2CF-407D-A32C-8491DE396E06}" type="sibTrans" cxnId="{8184F37C-AA8E-4ACB-BF51-FB4329E7AC65}">
      <dgm:prSet/>
      <dgm:spPr/>
      <dgm:t>
        <a:bodyPr/>
        <a:lstStyle/>
        <a:p>
          <a:endParaRPr lang="en-ZA"/>
        </a:p>
      </dgm:t>
    </dgm:pt>
    <dgm:pt modelId="{58700529-51F3-480E-8C62-A423DBA6FE24}">
      <dgm:prSet/>
      <dgm:spPr/>
      <dgm:t>
        <a:bodyPr/>
        <a:lstStyle/>
        <a:p>
          <a:r>
            <a:rPr lang="en-GB" b="1" dirty="0" err="1"/>
            <a:t>OpenACC</a:t>
          </a:r>
          <a:endParaRPr lang="en-GB" b="1" dirty="0"/>
        </a:p>
      </dgm:t>
    </dgm:pt>
    <dgm:pt modelId="{07452068-A6A9-40DD-84D7-F49FFC62356D}" type="parTrans" cxnId="{D05E0159-79EE-4E90-BF78-9980745B14FE}">
      <dgm:prSet/>
      <dgm:spPr/>
      <dgm:t>
        <a:bodyPr/>
        <a:lstStyle/>
        <a:p>
          <a:endParaRPr lang="en-ZA"/>
        </a:p>
      </dgm:t>
    </dgm:pt>
    <dgm:pt modelId="{1B90F317-B2A4-4E3F-B4ED-B3B27A7A0ABC}" type="sibTrans" cxnId="{D05E0159-79EE-4E90-BF78-9980745B14FE}">
      <dgm:prSet/>
      <dgm:spPr/>
      <dgm:t>
        <a:bodyPr/>
        <a:lstStyle/>
        <a:p>
          <a:endParaRPr lang="en-ZA"/>
        </a:p>
      </dgm:t>
    </dgm:pt>
    <dgm:pt modelId="{A3D43F48-0FCD-4C47-B846-56B294966C73}">
      <dgm:prSet/>
      <dgm:spPr/>
      <dgm:t>
        <a:bodyPr/>
        <a:lstStyle/>
        <a:p>
          <a:r>
            <a:rPr lang="en-ZA" b="1"/>
            <a:t>CUDA</a:t>
          </a:r>
          <a:endParaRPr lang="en-ZA" b="1" dirty="0"/>
        </a:p>
      </dgm:t>
    </dgm:pt>
    <dgm:pt modelId="{63E59D2C-91CD-4BFB-8557-1E67A04D9CE6}" type="parTrans" cxnId="{04CAB6C8-18B8-4C67-B34F-A59E3060C318}">
      <dgm:prSet/>
      <dgm:spPr/>
      <dgm:t>
        <a:bodyPr/>
        <a:lstStyle/>
        <a:p>
          <a:endParaRPr lang="en-ZA"/>
        </a:p>
      </dgm:t>
    </dgm:pt>
    <dgm:pt modelId="{10736E27-747F-4965-A523-82B323A5449F}" type="sibTrans" cxnId="{04CAB6C8-18B8-4C67-B34F-A59E3060C318}">
      <dgm:prSet/>
      <dgm:spPr/>
      <dgm:t>
        <a:bodyPr/>
        <a:lstStyle/>
        <a:p>
          <a:endParaRPr lang="en-ZA"/>
        </a:p>
      </dgm:t>
    </dgm:pt>
    <dgm:pt modelId="{CA71DC9D-32BE-4C73-A3B6-B43B91BE6BED}">
      <dgm:prSet phldrT="[Text]"/>
      <dgm:spPr/>
      <dgm:t>
        <a:bodyPr/>
        <a:lstStyle/>
        <a:p>
          <a:r>
            <a:rPr lang="en-GB" dirty="0"/>
            <a:t>Shared-memory parallelization via compiler directives.</a:t>
          </a:r>
          <a:endParaRPr lang="en-ZA" dirty="0"/>
        </a:p>
      </dgm:t>
    </dgm:pt>
    <dgm:pt modelId="{B59DE901-61AE-4690-9189-93FC82D2DA77}" type="parTrans" cxnId="{9A4E1FD5-C437-4FEF-878C-4D86229D34C8}">
      <dgm:prSet/>
      <dgm:spPr/>
      <dgm:t>
        <a:bodyPr/>
        <a:lstStyle/>
        <a:p>
          <a:endParaRPr lang="en-ZA"/>
        </a:p>
      </dgm:t>
    </dgm:pt>
    <dgm:pt modelId="{C8E99860-A392-4634-98EA-059ED5638C8B}" type="sibTrans" cxnId="{9A4E1FD5-C437-4FEF-878C-4D86229D34C8}">
      <dgm:prSet/>
      <dgm:spPr/>
      <dgm:t>
        <a:bodyPr/>
        <a:lstStyle/>
        <a:p>
          <a:endParaRPr lang="en-ZA"/>
        </a:p>
      </dgm:t>
    </dgm:pt>
    <dgm:pt modelId="{FB330D2A-CAED-427A-B58B-12CE4DBD1D2F}">
      <dgm:prSet/>
      <dgm:spPr/>
      <dgm:t>
        <a:bodyPr/>
        <a:lstStyle/>
        <a:p>
          <a:r>
            <a:rPr lang="en-GB" dirty="0"/>
            <a:t>Distributed-memory communication for multi-node scaling.</a:t>
          </a:r>
        </a:p>
      </dgm:t>
    </dgm:pt>
    <dgm:pt modelId="{F06F9FD3-45A6-41F4-90A5-9885C0372F1D}" type="parTrans" cxnId="{59A4FB53-80AF-45E7-B7CD-4B6BBF53D835}">
      <dgm:prSet/>
      <dgm:spPr/>
      <dgm:t>
        <a:bodyPr/>
        <a:lstStyle/>
        <a:p>
          <a:endParaRPr lang="en-ZA"/>
        </a:p>
      </dgm:t>
    </dgm:pt>
    <dgm:pt modelId="{45E2F30A-B923-44A9-81BA-27E36B6C50BF}" type="sibTrans" cxnId="{59A4FB53-80AF-45E7-B7CD-4B6BBF53D835}">
      <dgm:prSet/>
      <dgm:spPr/>
      <dgm:t>
        <a:bodyPr/>
        <a:lstStyle/>
        <a:p>
          <a:endParaRPr lang="en-ZA"/>
        </a:p>
      </dgm:t>
    </dgm:pt>
    <dgm:pt modelId="{A9B6C38D-E075-47F8-92C7-CD0B63A2719E}">
      <dgm:prSet/>
      <dgm:spPr/>
      <dgm:t>
        <a:bodyPr/>
        <a:lstStyle/>
        <a:p>
          <a:r>
            <a:rPr lang="en-GB" dirty="0"/>
            <a:t>Directive-based offloading for GPUs (alternative to CUDA).</a:t>
          </a:r>
        </a:p>
      </dgm:t>
    </dgm:pt>
    <dgm:pt modelId="{ABFDEC85-2279-4833-8DD2-4DAC1253AF1C}" type="parTrans" cxnId="{86A03E9B-98FE-4245-B7DD-98BE66A20E50}">
      <dgm:prSet/>
      <dgm:spPr/>
      <dgm:t>
        <a:bodyPr/>
        <a:lstStyle/>
        <a:p>
          <a:endParaRPr lang="en-ZA"/>
        </a:p>
      </dgm:t>
    </dgm:pt>
    <dgm:pt modelId="{80075B15-4543-482D-90D0-C6676B3C9405}" type="sibTrans" cxnId="{86A03E9B-98FE-4245-B7DD-98BE66A20E50}">
      <dgm:prSet/>
      <dgm:spPr/>
      <dgm:t>
        <a:bodyPr/>
        <a:lstStyle/>
        <a:p>
          <a:endParaRPr lang="en-ZA"/>
        </a:p>
      </dgm:t>
    </dgm:pt>
    <dgm:pt modelId="{99E17A31-6773-40D7-9940-6547F7487587}">
      <dgm:prSet/>
      <dgm:spPr/>
      <dgm:t>
        <a:bodyPr/>
        <a:lstStyle/>
        <a:p>
          <a:r>
            <a:rPr lang="en-ZA" dirty="0"/>
            <a:t>Direct GPU programming for maximum performance control.</a:t>
          </a:r>
        </a:p>
      </dgm:t>
    </dgm:pt>
    <dgm:pt modelId="{45213595-538F-48C8-8408-82A8C7F22A6A}" type="parTrans" cxnId="{956F392D-32E7-409C-B331-E67A9789E45B}">
      <dgm:prSet/>
      <dgm:spPr/>
      <dgm:t>
        <a:bodyPr/>
        <a:lstStyle/>
        <a:p>
          <a:endParaRPr lang="en-ZA"/>
        </a:p>
      </dgm:t>
    </dgm:pt>
    <dgm:pt modelId="{6D5BE9CA-3BE9-4E27-93CF-998EBFCFF2AC}" type="sibTrans" cxnId="{956F392D-32E7-409C-B331-E67A9789E45B}">
      <dgm:prSet/>
      <dgm:spPr/>
      <dgm:t>
        <a:bodyPr/>
        <a:lstStyle/>
        <a:p>
          <a:endParaRPr lang="en-ZA"/>
        </a:p>
      </dgm:t>
    </dgm:pt>
    <dgm:pt modelId="{9449DB59-81B7-4E61-A3CD-E6B98051337F}" type="pres">
      <dgm:prSet presAssocID="{4B65DA30-C3D1-43F8-A646-D3DADE8E2641}" presName="Name0" presStyleCnt="0">
        <dgm:presLayoutVars>
          <dgm:dir/>
          <dgm:animLvl val="lvl"/>
          <dgm:resizeHandles val="exact"/>
        </dgm:presLayoutVars>
      </dgm:prSet>
      <dgm:spPr/>
    </dgm:pt>
    <dgm:pt modelId="{370194C6-BC1D-4E63-A9AC-CEF157F33205}" type="pres">
      <dgm:prSet presAssocID="{BDBC90AC-4EB4-4943-AC51-0CCC93B52DA5}" presName="composite" presStyleCnt="0"/>
      <dgm:spPr/>
    </dgm:pt>
    <dgm:pt modelId="{4A7D81C4-58CC-4230-A0F4-E3C3BBDDBD35}" type="pres">
      <dgm:prSet presAssocID="{BDBC90AC-4EB4-4943-AC51-0CCC93B52DA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2FC6A09A-A7FF-465D-A4C9-D0D1D3023134}" type="pres">
      <dgm:prSet presAssocID="{BDBC90AC-4EB4-4943-AC51-0CCC93B52DA5}" presName="desTx" presStyleLbl="alignAccFollowNode1" presStyleIdx="0" presStyleCnt="4">
        <dgm:presLayoutVars>
          <dgm:bulletEnabled val="1"/>
        </dgm:presLayoutVars>
      </dgm:prSet>
      <dgm:spPr/>
    </dgm:pt>
    <dgm:pt modelId="{4C24A195-C2A5-4658-97AA-DDEF95CC67EA}" type="pres">
      <dgm:prSet presAssocID="{A84511A1-85DF-4B80-B4BB-62695BB18597}" presName="space" presStyleCnt="0"/>
      <dgm:spPr/>
    </dgm:pt>
    <dgm:pt modelId="{647E5262-123A-4490-9BF7-2DF53A8A03F0}" type="pres">
      <dgm:prSet presAssocID="{9259ACF7-C806-453F-BD6D-E51CE6ECF3B4}" presName="composite" presStyleCnt="0"/>
      <dgm:spPr/>
    </dgm:pt>
    <dgm:pt modelId="{2A208AA7-5991-42E1-BF11-8EC7F1C59404}" type="pres">
      <dgm:prSet presAssocID="{9259ACF7-C806-453F-BD6D-E51CE6ECF3B4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CE56F155-F349-4BB9-998A-8D04F8AB5DFE}" type="pres">
      <dgm:prSet presAssocID="{9259ACF7-C806-453F-BD6D-E51CE6ECF3B4}" presName="desTx" presStyleLbl="alignAccFollowNode1" presStyleIdx="1" presStyleCnt="4">
        <dgm:presLayoutVars>
          <dgm:bulletEnabled val="1"/>
        </dgm:presLayoutVars>
      </dgm:prSet>
      <dgm:spPr/>
    </dgm:pt>
    <dgm:pt modelId="{6F6FA039-9E03-4BCA-9D5B-F003B5BA6FB7}" type="pres">
      <dgm:prSet presAssocID="{12F78CD4-E2CF-407D-A32C-8491DE396E06}" presName="space" presStyleCnt="0"/>
      <dgm:spPr/>
    </dgm:pt>
    <dgm:pt modelId="{0649144A-8CA2-4652-AE48-4BE491690A29}" type="pres">
      <dgm:prSet presAssocID="{58700529-51F3-480E-8C62-A423DBA6FE24}" presName="composite" presStyleCnt="0"/>
      <dgm:spPr/>
    </dgm:pt>
    <dgm:pt modelId="{D969ACA1-76C2-4B00-91E2-A0D58C1F456C}" type="pres">
      <dgm:prSet presAssocID="{58700529-51F3-480E-8C62-A423DBA6FE2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5CFB23CE-0280-4518-BF82-288B9AF6439C}" type="pres">
      <dgm:prSet presAssocID="{58700529-51F3-480E-8C62-A423DBA6FE24}" presName="desTx" presStyleLbl="alignAccFollowNode1" presStyleIdx="2" presStyleCnt="4">
        <dgm:presLayoutVars>
          <dgm:bulletEnabled val="1"/>
        </dgm:presLayoutVars>
      </dgm:prSet>
      <dgm:spPr/>
    </dgm:pt>
    <dgm:pt modelId="{10F420C7-3E1C-4C16-9FF3-E0A37DDE3B1D}" type="pres">
      <dgm:prSet presAssocID="{1B90F317-B2A4-4E3F-B4ED-B3B27A7A0ABC}" presName="space" presStyleCnt="0"/>
      <dgm:spPr/>
    </dgm:pt>
    <dgm:pt modelId="{36AA2FE3-7B2E-4B62-B4C1-33666268CA6C}" type="pres">
      <dgm:prSet presAssocID="{A3D43F48-0FCD-4C47-B846-56B294966C73}" presName="composite" presStyleCnt="0"/>
      <dgm:spPr/>
    </dgm:pt>
    <dgm:pt modelId="{8CA389D2-DD26-4ACC-9C3E-DDA1E2A17E04}" type="pres">
      <dgm:prSet presAssocID="{A3D43F48-0FCD-4C47-B846-56B294966C7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AD94134F-8BC6-48C3-83FA-BF695EC5CA0E}" type="pres">
      <dgm:prSet presAssocID="{A3D43F48-0FCD-4C47-B846-56B294966C73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468C1A14-AB5E-4535-9580-2DDA891033E5}" type="presOf" srcId="{A9B6C38D-E075-47F8-92C7-CD0B63A2719E}" destId="{5CFB23CE-0280-4518-BF82-288B9AF6439C}" srcOrd="0" destOrd="0" presId="urn:microsoft.com/office/officeart/2005/8/layout/hList1"/>
    <dgm:cxn modelId="{956F392D-32E7-409C-B331-E67A9789E45B}" srcId="{A3D43F48-0FCD-4C47-B846-56B294966C73}" destId="{99E17A31-6773-40D7-9940-6547F7487587}" srcOrd="0" destOrd="0" parTransId="{45213595-538F-48C8-8408-82A8C7F22A6A}" sibTransId="{6D5BE9CA-3BE9-4E27-93CF-998EBFCFF2AC}"/>
    <dgm:cxn modelId="{01412132-801F-405A-BC25-6D6AA72C5D1A}" type="presOf" srcId="{A3D43F48-0FCD-4C47-B846-56B294966C73}" destId="{8CA389D2-DD26-4ACC-9C3E-DDA1E2A17E04}" srcOrd="0" destOrd="0" presId="urn:microsoft.com/office/officeart/2005/8/layout/hList1"/>
    <dgm:cxn modelId="{E683A26E-E486-44B5-A014-A4289BDB9E01}" type="presOf" srcId="{9259ACF7-C806-453F-BD6D-E51CE6ECF3B4}" destId="{2A208AA7-5991-42E1-BF11-8EC7F1C59404}" srcOrd="0" destOrd="0" presId="urn:microsoft.com/office/officeart/2005/8/layout/hList1"/>
    <dgm:cxn modelId="{59A4FB53-80AF-45E7-B7CD-4B6BBF53D835}" srcId="{9259ACF7-C806-453F-BD6D-E51CE6ECF3B4}" destId="{FB330D2A-CAED-427A-B58B-12CE4DBD1D2F}" srcOrd="0" destOrd="0" parTransId="{F06F9FD3-45A6-41F4-90A5-9885C0372F1D}" sibTransId="{45E2F30A-B923-44A9-81BA-27E36B6C50BF}"/>
    <dgm:cxn modelId="{D05E0159-79EE-4E90-BF78-9980745B14FE}" srcId="{4B65DA30-C3D1-43F8-A646-D3DADE8E2641}" destId="{58700529-51F3-480E-8C62-A423DBA6FE24}" srcOrd="2" destOrd="0" parTransId="{07452068-A6A9-40DD-84D7-F49FFC62356D}" sibTransId="{1B90F317-B2A4-4E3F-B4ED-B3B27A7A0ABC}"/>
    <dgm:cxn modelId="{8184F37C-AA8E-4ACB-BF51-FB4329E7AC65}" srcId="{4B65DA30-C3D1-43F8-A646-D3DADE8E2641}" destId="{9259ACF7-C806-453F-BD6D-E51CE6ECF3B4}" srcOrd="1" destOrd="0" parTransId="{96E5C52A-BB97-44AA-8361-94CAE0CB3D3F}" sibTransId="{12F78CD4-E2CF-407D-A32C-8491DE396E06}"/>
    <dgm:cxn modelId="{9FBBFF7C-4140-4091-8C12-5B68E98BC80C}" type="presOf" srcId="{99E17A31-6773-40D7-9940-6547F7487587}" destId="{AD94134F-8BC6-48C3-83FA-BF695EC5CA0E}" srcOrd="0" destOrd="0" presId="urn:microsoft.com/office/officeart/2005/8/layout/hList1"/>
    <dgm:cxn modelId="{86A03E9B-98FE-4245-B7DD-98BE66A20E50}" srcId="{58700529-51F3-480E-8C62-A423DBA6FE24}" destId="{A9B6C38D-E075-47F8-92C7-CD0B63A2719E}" srcOrd="0" destOrd="0" parTransId="{ABFDEC85-2279-4833-8DD2-4DAC1253AF1C}" sibTransId="{80075B15-4543-482D-90D0-C6676B3C9405}"/>
    <dgm:cxn modelId="{A5FC809B-D8AF-44D3-89EA-B5FD5456B65F}" type="presOf" srcId="{4B65DA30-C3D1-43F8-A646-D3DADE8E2641}" destId="{9449DB59-81B7-4E61-A3CD-E6B98051337F}" srcOrd="0" destOrd="0" presId="urn:microsoft.com/office/officeart/2005/8/layout/hList1"/>
    <dgm:cxn modelId="{FA7EB2B1-9C7E-4992-9E5B-07606EDE43D3}" type="presOf" srcId="{BDBC90AC-4EB4-4943-AC51-0CCC93B52DA5}" destId="{4A7D81C4-58CC-4230-A0F4-E3C3BBDDBD35}" srcOrd="0" destOrd="0" presId="urn:microsoft.com/office/officeart/2005/8/layout/hList1"/>
    <dgm:cxn modelId="{04CAB6C8-18B8-4C67-B34F-A59E3060C318}" srcId="{4B65DA30-C3D1-43F8-A646-D3DADE8E2641}" destId="{A3D43F48-0FCD-4C47-B846-56B294966C73}" srcOrd="3" destOrd="0" parTransId="{63E59D2C-91CD-4BFB-8557-1E67A04D9CE6}" sibTransId="{10736E27-747F-4965-A523-82B323A5449F}"/>
    <dgm:cxn modelId="{3A7296D1-0E09-48BE-8C33-C392F89ECCC5}" type="presOf" srcId="{58700529-51F3-480E-8C62-A423DBA6FE24}" destId="{D969ACA1-76C2-4B00-91E2-A0D58C1F456C}" srcOrd="0" destOrd="0" presId="urn:microsoft.com/office/officeart/2005/8/layout/hList1"/>
    <dgm:cxn modelId="{9A4E1FD5-C437-4FEF-878C-4D86229D34C8}" srcId="{BDBC90AC-4EB4-4943-AC51-0CCC93B52DA5}" destId="{CA71DC9D-32BE-4C73-A3B6-B43B91BE6BED}" srcOrd="0" destOrd="0" parTransId="{B59DE901-61AE-4690-9189-93FC82D2DA77}" sibTransId="{C8E99860-A392-4634-98EA-059ED5638C8B}"/>
    <dgm:cxn modelId="{79180AE0-4DE8-4B0B-AD58-1B7952DEE20A}" srcId="{4B65DA30-C3D1-43F8-A646-D3DADE8E2641}" destId="{BDBC90AC-4EB4-4943-AC51-0CCC93B52DA5}" srcOrd="0" destOrd="0" parTransId="{9AF27C0D-A3BB-4048-B0BF-DAF6D77F3DF6}" sibTransId="{A84511A1-85DF-4B80-B4BB-62695BB18597}"/>
    <dgm:cxn modelId="{510DBFF4-B5E8-4E3F-8871-06B67E054815}" type="presOf" srcId="{FB330D2A-CAED-427A-B58B-12CE4DBD1D2F}" destId="{CE56F155-F349-4BB9-998A-8D04F8AB5DFE}" srcOrd="0" destOrd="0" presId="urn:microsoft.com/office/officeart/2005/8/layout/hList1"/>
    <dgm:cxn modelId="{E4CC64FA-76A5-44C7-BA68-573042FA3BC4}" type="presOf" srcId="{CA71DC9D-32BE-4C73-A3B6-B43B91BE6BED}" destId="{2FC6A09A-A7FF-465D-A4C9-D0D1D3023134}" srcOrd="0" destOrd="0" presId="urn:microsoft.com/office/officeart/2005/8/layout/hList1"/>
    <dgm:cxn modelId="{E96DFB59-D6D5-4E9C-AA13-405A61E5AF0E}" type="presParOf" srcId="{9449DB59-81B7-4E61-A3CD-E6B98051337F}" destId="{370194C6-BC1D-4E63-A9AC-CEF157F33205}" srcOrd="0" destOrd="0" presId="urn:microsoft.com/office/officeart/2005/8/layout/hList1"/>
    <dgm:cxn modelId="{6BCC8BB1-A55F-4E60-9DC7-34EBCC03EFB2}" type="presParOf" srcId="{370194C6-BC1D-4E63-A9AC-CEF157F33205}" destId="{4A7D81C4-58CC-4230-A0F4-E3C3BBDDBD35}" srcOrd="0" destOrd="0" presId="urn:microsoft.com/office/officeart/2005/8/layout/hList1"/>
    <dgm:cxn modelId="{60C773F9-C7CA-487B-84DB-A255E89B99EF}" type="presParOf" srcId="{370194C6-BC1D-4E63-A9AC-CEF157F33205}" destId="{2FC6A09A-A7FF-465D-A4C9-D0D1D3023134}" srcOrd="1" destOrd="0" presId="urn:microsoft.com/office/officeart/2005/8/layout/hList1"/>
    <dgm:cxn modelId="{D8EC216B-F1BE-4836-A0C3-8E35E5010BBF}" type="presParOf" srcId="{9449DB59-81B7-4E61-A3CD-E6B98051337F}" destId="{4C24A195-C2A5-4658-97AA-DDEF95CC67EA}" srcOrd="1" destOrd="0" presId="urn:microsoft.com/office/officeart/2005/8/layout/hList1"/>
    <dgm:cxn modelId="{48C5FB84-7A26-47BD-8484-C20BBF4980C9}" type="presParOf" srcId="{9449DB59-81B7-4E61-A3CD-E6B98051337F}" destId="{647E5262-123A-4490-9BF7-2DF53A8A03F0}" srcOrd="2" destOrd="0" presId="urn:microsoft.com/office/officeart/2005/8/layout/hList1"/>
    <dgm:cxn modelId="{DF0B4D09-10CB-4B42-BD1C-912DAF1D41FA}" type="presParOf" srcId="{647E5262-123A-4490-9BF7-2DF53A8A03F0}" destId="{2A208AA7-5991-42E1-BF11-8EC7F1C59404}" srcOrd="0" destOrd="0" presId="urn:microsoft.com/office/officeart/2005/8/layout/hList1"/>
    <dgm:cxn modelId="{94D88DEA-052C-4E58-97DA-2BF9BD7F4C3A}" type="presParOf" srcId="{647E5262-123A-4490-9BF7-2DF53A8A03F0}" destId="{CE56F155-F349-4BB9-998A-8D04F8AB5DFE}" srcOrd="1" destOrd="0" presId="urn:microsoft.com/office/officeart/2005/8/layout/hList1"/>
    <dgm:cxn modelId="{58482606-4D1E-4230-8B58-14DFF25ACF94}" type="presParOf" srcId="{9449DB59-81B7-4E61-A3CD-E6B98051337F}" destId="{6F6FA039-9E03-4BCA-9D5B-F003B5BA6FB7}" srcOrd="3" destOrd="0" presId="urn:microsoft.com/office/officeart/2005/8/layout/hList1"/>
    <dgm:cxn modelId="{FF0E8BFB-F236-43CE-8B64-4326575AB34D}" type="presParOf" srcId="{9449DB59-81B7-4E61-A3CD-E6B98051337F}" destId="{0649144A-8CA2-4652-AE48-4BE491690A29}" srcOrd="4" destOrd="0" presId="urn:microsoft.com/office/officeart/2005/8/layout/hList1"/>
    <dgm:cxn modelId="{6CF1BBE9-B334-4CBE-84E2-BAD0F21DBEE1}" type="presParOf" srcId="{0649144A-8CA2-4652-AE48-4BE491690A29}" destId="{D969ACA1-76C2-4B00-91E2-A0D58C1F456C}" srcOrd="0" destOrd="0" presId="urn:microsoft.com/office/officeart/2005/8/layout/hList1"/>
    <dgm:cxn modelId="{D1E26B30-9643-4FD2-AFC7-84293B7C485C}" type="presParOf" srcId="{0649144A-8CA2-4652-AE48-4BE491690A29}" destId="{5CFB23CE-0280-4518-BF82-288B9AF6439C}" srcOrd="1" destOrd="0" presId="urn:microsoft.com/office/officeart/2005/8/layout/hList1"/>
    <dgm:cxn modelId="{505495E1-A42A-4AB6-A8C2-6DE3AA4A88A6}" type="presParOf" srcId="{9449DB59-81B7-4E61-A3CD-E6B98051337F}" destId="{10F420C7-3E1C-4C16-9FF3-E0A37DDE3B1D}" srcOrd="5" destOrd="0" presId="urn:microsoft.com/office/officeart/2005/8/layout/hList1"/>
    <dgm:cxn modelId="{1C7BB893-BE81-410C-AD64-45E3A800C249}" type="presParOf" srcId="{9449DB59-81B7-4E61-A3CD-E6B98051337F}" destId="{36AA2FE3-7B2E-4B62-B4C1-33666268CA6C}" srcOrd="6" destOrd="0" presId="urn:microsoft.com/office/officeart/2005/8/layout/hList1"/>
    <dgm:cxn modelId="{9D2DC789-6D2E-4B5D-8122-0545E643338D}" type="presParOf" srcId="{36AA2FE3-7B2E-4B62-B4C1-33666268CA6C}" destId="{8CA389D2-DD26-4ACC-9C3E-DDA1E2A17E04}" srcOrd="0" destOrd="0" presId="urn:microsoft.com/office/officeart/2005/8/layout/hList1"/>
    <dgm:cxn modelId="{848108DD-F1DA-43BE-9571-021CBC07D0C3}" type="presParOf" srcId="{36AA2FE3-7B2E-4B62-B4C1-33666268CA6C}" destId="{AD94134F-8BC6-48C3-83FA-BF695EC5CA0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D81C4-58CC-4230-A0F4-E3C3BBDDBD35}">
      <dsp:nvSpPr>
        <dsp:cNvPr id="0" name=""/>
        <dsp:cNvSpPr/>
      </dsp:nvSpPr>
      <dsp:spPr>
        <a:xfrm>
          <a:off x="4155" y="278109"/>
          <a:ext cx="2498547" cy="633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OpenMP</a:t>
          </a:r>
          <a:endParaRPr lang="en-ZA" sz="2200" kern="1200" dirty="0"/>
        </a:p>
      </dsp:txBody>
      <dsp:txXfrm>
        <a:off x="4155" y="278109"/>
        <a:ext cx="2498547" cy="633600"/>
      </dsp:txXfrm>
    </dsp:sp>
    <dsp:sp modelId="{2FC6A09A-A7FF-465D-A4C9-D0D1D3023134}">
      <dsp:nvSpPr>
        <dsp:cNvPr id="0" name=""/>
        <dsp:cNvSpPr/>
      </dsp:nvSpPr>
      <dsp:spPr>
        <a:xfrm>
          <a:off x="4155" y="911709"/>
          <a:ext cx="2498547" cy="187680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Shared-memory parallelization via compiler directives.</a:t>
          </a:r>
          <a:endParaRPr lang="en-ZA" sz="2200" kern="1200" dirty="0"/>
        </a:p>
      </dsp:txBody>
      <dsp:txXfrm>
        <a:off x="4155" y="911709"/>
        <a:ext cx="2498547" cy="1876807"/>
      </dsp:txXfrm>
    </dsp:sp>
    <dsp:sp modelId="{2A208AA7-5991-42E1-BF11-8EC7F1C59404}">
      <dsp:nvSpPr>
        <dsp:cNvPr id="0" name=""/>
        <dsp:cNvSpPr/>
      </dsp:nvSpPr>
      <dsp:spPr>
        <a:xfrm>
          <a:off x="2852499" y="278109"/>
          <a:ext cx="2498547" cy="633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MPI</a:t>
          </a:r>
        </a:p>
      </dsp:txBody>
      <dsp:txXfrm>
        <a:off x="2852499" y="278109"/>
        <a:ext cx="2498547" cy="633600"/>
      </dsp:txXfrm>
    </dsp:sp>
    <dsp:sp modelId="{CE56F155-F349-4BB9-998A-8D04F8AB5DFE}">
      <dsp:nvSpPr>
        <dsp:cNvPr id="0" name=""/>
        <dsp:cNvSpPr/>
      </dsp:nvSpPr>
      <dsp:spPr>
        <a:xfrm>
          <a:off x="2852499" y="911709"/>
          <a:ext cx="2498547" cy="187680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Distributed-memory communication for multi-node scaling.</a:t>
          </a:r>
        </a:p>
      </dsp:txBody>
      <dsp:txXfrm>
        <a:off x="2852499" y="911709"/>
        <a:ext cx="2498547" cy="1876807"/>
      </dsp:txXfrm>
    </dsp:sp>
    <dsp:sp modelId="{D969ACA1-76C2-4B00-91E2-A0D58C1F456C}">
      <dsp:nvSpPr>
        <dsp:cNvPr id="0" name=""/>
        <dsp:cNvSpPr/>
      </dsp:nvSpPr>
      <dsp:spPr>
        <a:xfrm>
          <a:off x="5700844" y="278109"/>
          <a:ext cx="2498547" cy="633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 err="1"/>
            <a:t>OpenACC</a:t>
          </a:r>
          <a:endParaRPr lang="en-GB" sz="2200" b="1" kern="1200" dirty="0"/>
        </a:p>
      </dsp:txBody>
      <dsp:txXfrm>
        <a:off x="5700844" y="278109"/>
        <a:ext cx="2498547" cy="633600"/>
      </dsp:txXfrm>
    </dsp:sp>
    <dsp:sp modelId="{5CFB23CE-0280-4518-BF82-288B9AF6439C}">
      <dsp:nvSpPr>
        <dsp:cNvPr id="0" name=""/>
        <dsp:cNvSpPr/>
      </dsp:nvSpPr>
      <dsp:spPr>
        <a:xfrm>
          <a:off x="5700844" y="911709"/>
          <a:ext cx="2498547" cy="187680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Directive-based offloading for GPUs (alternative to CUDA).</a:t>
          </a:r>
        </a:p>
      </dsp:txBody>
      <dsp:txXfrm>
        <a:off x="5700844" y="911709"/>
        <a:ext cx="2498547" cy="1876807"/>
      </dsp:txXfrm>
    </dsp:sp>
    <dsp:sp modelId="{8CA389D2-DD26-4ACC-9C3E-DDA1E2A17E04}">
      <dsp:nvSpPr>
        <dsp:cNvPr id="0" name=""/>
        <dsp:cNvSpPr/>
      </dsp:nvSpPr>
      <dsp:spPr>
        <a:xfrm>
          <a:off x="8549188" y="278109"/>
          <a:ext cx="2498547" cy="633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200" b="1" kern="1200"/>
            <a:t>CUDA</a:t>
          </a:r>
          <a:endParaRPr lang="en-ZA" sz="2200" b="1" kern="1200" dirty="0"/>
        </a:p>
      </dsp:txBody>
      <dsp:txXfrm>
        <a:off x="8549188" y="278109"/>
        <a:ext cx="2498547" cy="633600"/>
      </dsp:txXfrm>
    </dsp:sp>
    <dsp:sp modelId="{AD94134F-8BC6-48C3-83FA-BF695EC5CA0E}">
      <dsp:nvSpPr>
        <dsp:cNvPr id="0" name=""/>
        <dsp:cNvSpPr/>
      </dsp:nvSpPr>
      <dsp:spPr>
        <a:xfrm>
          <a:off x="8549188" y="911709"/>
          <a:ext cx="2498547" cy="187680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200" kern="1200" dirty="0"/>
            <a:t>Direct GPU programming for maximum performance control.</a:t>
          </a:r>
        </a:p>
      </dsp:txBody>
      <dsp:txXfrm>
        <a:off x="8549188" y="911709"/>
        <a:ext cx="2498547" cy="1876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E15C-119E-C47D-34B6-196B0351E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E2E9C-16E2-3A9F-2BAF-B5167B6A7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59782-2FCB-A411-1BEC-93FD213A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C5778-0504-E4AF-9E64-1062A8A66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52854-BC65-AE8D-35EF-5E4D877D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442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8DDE-9218-5337-F611-6BB2B282A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97BE28-3C13-3EF0-5545-361FCFDDD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646B9-66D6-2B10-0846-E0889B221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7C7B5-1B2E-153C-7391-C05DD2481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7AB0F-56E6-DED4-D15C-C36C79D9E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ACBD4-D7FD-0681-D148-757FEE00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97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D1BBD-5966-9800-BB42-28E2CFB8A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0D8DD-1F33-4F9E-9533-32F392DAF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94679-C1AB-60C3-8EEA-A95408C2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C2A22-E4D1-66FA-1E78-FF46AFF6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550A6-F03E-6051-1F7B-A84ABB46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049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4100AD-86E3-77D9-5EA2-D0C14A212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B652A-8615-42A2-4AB0-54900CB2F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869FF-1699-AA7A-37A9-252AC8F0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2A2D9-1BB5-FAD5-3AA3-0D34C57D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76428-0AC5-7594-1C51-B1CC1E03D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1964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A6CE7-DBF0-F801-DD8C-7D919E6D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5EB36-1668-3B8B-F64F-62C378811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5119A-207F-ED10-F0B2-9395A54BC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61411-9F47-18FC-654D-524E358E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9A8CC-7CB0-2305-03C5-85A5C75A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5478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E184-F19C-2B39-3982-A4FA9C903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F7FEEA-7C94-2D7A-DFDC-6CEF02F69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C8512-AFCD-DE59-A38A-CE6E9C965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E1C37-832D-F0C2-684C-4FB9E3DE2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941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094D1-B670-741D-FE0E-2809BC81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3812F-7D89-0D86-E3D4-C321C08C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78EA5F-33FB-84EE-5F74-4D432916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830DB-7D1A-B3B9-BECF-2E9862DD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555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DA9A-0A42-28A2-2893-F14E383B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FE306-22AD-1D10-F72F-D95E94444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0B554-51EE-9E11-1746-717F22E6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D94D1-C939-5CEF-1CBE-62DF04CC1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D8011-39F5-DA69-6A20-8A1BC384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302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15ADD-3AF9-A92C-4ABF-D32DF716B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BCE67-DA21-406C-BDB7-BF91B15D6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D790F-6BEC-A6C0-5F7A-34F67897C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E7703-8A68-F51E-489A-EA423824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F47CF-4E4D-C4AB-D7CA-ECC5F666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72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8C88C-71B0-3895-7D4E-4F5B57AC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EC44B-3B50-4B5F-E8C0-E326DAB72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B2048-93D2-62CE-F466-2623FE1F7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8E390-7543-A239-3751-3DA24795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571B-09D2-79F9-2C2B-905AD13C0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1C23A-F7DE-5E6E-0B2A-FD2B09F9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837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304A-A84B-3A73-2AB6-251EC693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F652B-5B35-A821-78C4-7AA60EAF7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2F75E-B33F-180B-D245-B0C70319F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2648E-074A-F586-7E1C-D372B8AE6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E48D64-B539-64BC-0E10-3B08ABFF2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F288DE-36A5-03BF-8E06-AC23D160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2026/06/22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2CBFC6-9A26-75AC-4EBE-DFADDCB0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41F65-F5F5-29CF-F06D-C15F6FA83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814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BF94D-4158-9F95-667A-DB36FEC5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58D91B-B22D-5F8F-F959-2BBDCA4D1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93171-33AA-4C00-A248-A3CA633B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DBF4A-5A75-4D47-CC6D-E2AE2A45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134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337004-C472-3BAB-A1C9-8D7AC3D4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2026/06/22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C1AE7-7628-9692-A05A-A51F7089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C73C3-2E02-2A9C-71C8-A83FE886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184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95394-47A4-FD20-93D8-7CF586E03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069A9-66B3-795D-0881-1B6587F40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F7686-8C2E-0852-28DB-BD5F8596E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4F131-1B75-36B3-8773-4522FE770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F3B54-9977-706C-88C4-8C8D757F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EBCEA-B292-486E-83DF-D5833DFA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449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5F1B5B-2DB8-3446-5A1F-43438C01E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F2423-1C39-C6B1-D8D2-E6EDB692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0BF8C-A30E-2806-E850-526B377FA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D6710C-F82F-4039-8275-43C765C2EB68}" type="datetimeFigureOut">
              <a:rPr lang="en-ZA" smtClean="0"/>
              <a:t>2026/06/22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CCD79-7E1D-1458-C6EC-EA7326AF1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6CA41-0FCF-211F-42BF-47CD8E428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950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6AD614-36C2-CCC2-B319-9F4DA952C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9"/>
            <a:ext cx="12191999" cy="6875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07866-D4FD-3BFF-5ADC-CF021F511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957663"/>
            <a:ext cx="5938298" cy="1564718"/>
          </a:xfrm>
        </p:spPr>
        <p:txBody>
          <a:bodyPr/>
          <a:lstStyle/>
          <a:p>
            <a:r>
              <a:rPr lang="en-ZA" dirty="0"/>
              <a:t>Compiler Tools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30E2D-4109-B97B-37BC-F6552ECE5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638839"/>
            <a:ext cx="5938298" cy="918446"/>
          </a:xfrm>
        </p:spPr>
        <p:txBody>
          <a:bodyPr/>
          <a:lstStyle/>
          <a:p>
            <a:r>
              <a:rPr lang="en-ZA" dirty="0"/>
              <a:t>Thina Calana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05B2BD5-FB0A-E2A3-8686-DFC11FD53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95" y="3242430"/>
            <a:ext cx="3222684" cy="13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19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Common config flags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97EB-0361-2ECB-4B34-F2F47A5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>
            <a:normAutofit/>
          </a:bodyPr>
          <a:lstStyle/>
          <a:p>
            <a:r>
              <a:rPr lang="en-ZA" dirty="0"/>
              <a:t>Use </a:t>
            </a:r>
            <a:r>
              <a:rPr lang="en-ZA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--help</a:t>
            </a:r>
            <a:r>
              <a:rPr lang="en-ZA" dirty="0"/>
              <a:t> or </a:t>
            </a:r>
            <a:r>
              <a:rPr lang="en-ZA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–h</a:t>
            </a:r>
            <a:r>
              <a:rPr lang="en-ZA" dirty="0"/>
              <a:t> to list config options</a:t>
            </a:r>
          </a:p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62FC15-7DDA-F086-D503-586C221A6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562323"/>
              </p:ext>
            </p:extLst>
          </p:nvPr>
        </p:nvGraphicFramePr>
        <p:xfrm>
          <a:off x="2155371" y="2948366"/>
          <a:ext cx="9519558" cy="35072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val="1771914460"/>
                    </a:ext>
                  </a:extLst>
                </a:gridCol>
                <a:gridCol w="6662058">
                  <a:extLst>
                    <a:ext uri="{9D8B030D-6E8A-4147-A177-3AD203B41FA5}">
                      <a16:colId xmlns:a16="http://schemas.microsoft.com/office/drawing/2014/main" val="4270805921"/>
                    </a:ext>
                  </a:extLst>
                </a:gridCol>
              </a:tblGrid>
              <a:tr h="433412">
                <a:tc>
                  <a:txBody>
                    <a:bodyPr/>
                    <a:lstStyle/>
                    <a:p>
                      <a:r>
                        <a:rPr lang="en-ZA" sz="2000" dirty="0"/>
                        <a:t>FLAG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221797"/>
                  </a:ext>
                </a:extLst>
              </a:tr>
              <a:tr h="40563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rgbClr val="0070C0"/>
                          </a:solidFill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--prefix</a:t>
                      </a:r>
                      <a:r>
                        <a:rPr lang="en-ZA" dirty="0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=/path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Install architecture-independent files in PREFIX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233001"/>
                  </a:ext>
                </a:extLst>
              </a:tr>
              <a:tr h="40563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rgbClr val="0070C0"/>
                          </a:solidFill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--enable-FEATURE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Include listed FEATURE [ARG=yes]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757105"/>
                  </a:ext>
                </a:extLst>
              </a:tr>
              <a:tr h="40563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rgbClr val="0070C0"/>
                          </a:solidFill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--enable-</a:t>
                      </a:r>
                      <a:r>
                        <a:rPr lang="en-ZA" dirty="0" err="1">
                          <a:solidFill>
                            <a:srgbClr val="0070C0"/>
                          </a:solidFill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openmp</a:t>
                      </a:r>
                      <a:endParaRPr lang="en-ZA" dirty="0">
                        <a:solidFill>
                          <a:srgbClr val="0070C0"/>
                        </a:solidFill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Activate OpenMP multithreading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497343"/>
                  </a:ext>
                </a:extLst>
              </a:tr>
              <a:tr h="40563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rgbClr val="0070C0"/>
                          </a:solidFill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--enable-shared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Enable building a shared library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078368"/>
                  </a:ext>
                </a:extLst>
              </a:tr>
              <a:tr h="40563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rgbClr val="0070C0"/>
                          </a:solidFill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--with-PACKAGE</a:t>
                      </a:r>
                      <a:r>
                        <a:rPr lang="en-ZA" dirty="0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[=ARG]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Use PACKAGE [ARG=yes]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851390"/>
                  </a:ext>
                </a:extLst>
              </a:tr>
              <a:tr h="40563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rgbClr val="0070C0"/>
                          </a:solidFill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--with-</a:t>
                      </a:r>
                      <a:r>
                        <a:rPr lang="en-ZA" dirty="0" err="1">
                          <a:solidFill>
                            <a:srgbClr val="0070C0"/>
                          </a:solidFill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mpi</a:t>
                      </a:r>
                      <a:r>
                        <a:rPr lang="en-ZA" dirty="0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=/path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Link with </a:t>
                      </a:r>
                      <a:r>
                        <a:rPr lang="en-ZA" dirty="0" err="1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mpi</a:t>
                      </a:r>
                      <a:r>
                        <a:rPr lang="en-ZA" dirty="0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 library for distributed parallelism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385792"/>
                  </a:ext>
                </a:extLst>
              </a:tr>
              <a:tr h="40563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rgbClr val="0070C0"/>
                          </a:solidFill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--with-</a:t>
                      </a:r>
                      <a:r>
                        <a:rPr lang="en-ZA" dirty="0" err="1">
                          <a:solidFill>
                            <a:srgbClr val="0070C0"/>
                          </a:solidFill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openssl</a:t>
                      </a:r>
                      <a:r>
                        <a:rPr lang="en-ZA" dirty="0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=DIR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Root of the OpenSSL directory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12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96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Common environment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97EB-0361-2ECB-4B34-F2F47A5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>
            <a:normAutofit/>
          </a:bodyPr>
          <a:lstStyle/>
          <a:p>
            <a:r>
              <a:rPr lang="en-ZA" dirty="0"/>
              <a:t>Below are compiler flags </a:t>
            </a:r>
            <a:r>
              <a:rPr lang="en-ZA" dirty="0" err="1"/>
              <a:t>exa,ples</a:t>
            </a:r>
            <a:r>
              <a:rPr lang="en-ZA" dirty="0"/>
              <a:t> for </a:t>
            </a:r>
            <a:r>
              <a:rPr lang="en-ZA" b="1" dirty="0"/>
              <a:t>CFLAGS</a:t>
            </a:r>
            <a:r>
              <a:rPr lang="en-ZA" dirty="0"/>
              <a:t>/</a:t>
            </a:r>
            <a:r>
              <a:rPr lang="en-ZA" b="1" dirty="0"/>
              <a:t>CXXFLAGS</a:t>
            </a:r>
            <a:endParaRPr lang="en-ZA" dirty="0"/>
          </a:p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62FC15-7DDA-F086-D503-586C221A6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659122"/>
              </p:ext>
            </p:extLst>
          </p:nvPr>
        </p:nvGraphicFramePr>
        <p:xfrm>
          <a:off x="2524825" y="2948366"/>
          <a:ext cx="9068461" cy="31649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77904">
                  <a:extLst>
                    <a:ext uri="{9D8B030D-6E8A-4147-A177-3AD203B41FA5}">
                      <a16:colId xmlns:a16="http://schemas.microsoft.com/office/drawing/2014/main" val="1771914460"/>
                    </a:ext>
                  </a:extLst>
                </a:gridCol>
                <a:gridCol w="6090557">
                  <a:extLst>
                    <a:ext uri="{9D8B030D-6E8A-4147-A177-3AD203B41FA5}">
                      <a16:colId xmlns:a16="http://schemas.microsoft.com/office/drawing/2014/main" val="4270805921"/>
                    </a:ext>
                  </a:extLst>
                </a:gridCol>
              </a:tblGrid>
              <a:tr h="433412">
                <a:tc>
                  <a:txBody>
                    <a:bodyPr/>
                    <a:lstStyle/>
                    <a:p>
                      <a:r>
                        <a:rPr lang="en-ZA" sz="2000" dirty="0"/>
                        <a:t>FLAG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221797"/>
                  </a:ext>
                </a:extLst>
              </a:tr>
              <a:tr h="40563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3"/>
                          </a:solidFill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-O1/-02/-03</a:t>
                      </a:r>
                    </a:p>
                    <a:p>
                      <a:r>
                        <a:rPr lang="en-ZA" dirty="0">
                          <a:solidFill>
                            <a:schemeClr val="accent3"/>
                          </a:solidFill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-</a:t>
                      </a:r>
                      <a:r>
                        <a:rPr lang="en-ZA" dirty="0" err="1">
                          <a:solidFill>
                            <a:schemeClr val="accent3"/>
                          </a:solidFill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Ofast</a:t>
                      </a:r>
                      <a:endParaRPr lang="en-ZA" dirty="0">
                        <a:solidFill>
                          <a:schemeClr val="accent3"/>
                        </a:solidFill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Optimisation levels (</a:t>
                      </a:r>
                      <a:r>
                        <a:rPr lang="en-ZA" dirty="0">
                          <a:solidFill>
                            <a:schemeClr val="accent3"/>
                          </a:solidFill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-O3 </a:t>
                      </a:r>
                      <a:r>
                        <a:rPr lang="en-ZA" dirty="0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most aggressive)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233001"/>
                  </a:ext>
                </a:extLst>
              </a:tr>
              <a:tr h="40563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3"/>
                          </a:solidFill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-</a:t>
                      </a:r>
                      <a:r>
                        <a:rPr lang="en-ZA" dirty="0" err="1">
                          <a:solidFill>
                            <a:schemeClr val="accent3"/>
                          </a:solidFill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fopenmp</a:t>
                      </a:r>
                      <a:endParaRPr lang="en-ZA" dirty="0">
                        <a:solidFill>
                          <a:schemeClr val="accent3"/>
                        </a:solidFill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Enable OpenMP multi-threading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696214"/>
                  </a:ext>
                </a:extLst>
              </a:tr>
              <a:tr h="40563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3"/>
                          </a:solidFill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-march</a:t>
                      </a:r>
                      <a:r>
                        <a:rPr lang="en-ZA" dirty="0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=ARCH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Optimise for specified or native processor architecture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206520"/>
                  </a:ext>
                </a:extLst>
              </a:tr>
              <a:tr h="40563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3"/>
                          </a:solidFill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-</a:t>
                      </a:r>
                      <a:r>
                        <a:rPr lang="en-ZA" dirty="0" err="1">
                          <a:solidFill>
                            <a:schemeClr val="accent3"/>
                          </a:solidFill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mtune</a:t>
                      </a:r>
                      <a:r>
                        <a:rPr lang="en-ZA" dirty="0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=ARCH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Finetune instruction scheduling for processor architecture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406521"/>
                  </a:ext>
                </a:extLst>
              </a:tr>
              <a:tr h="40563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accent3"/>
                          </a:solidFill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-g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Embed debug symbols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367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719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Configuration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97EB-0361-2ECB-4B34-F2F47A5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86" y="3849586"/>
            <a:ext cx="11922915" cy="407145"/>
          </a:xfrm>
          <a:solidFill>
            <a:schemeClr val="tx1"/>
          </a:solidFill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GB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CC</a:t>
            </a:r>
            <a:r>
              <a:rPr lang="en-GB" sz="2000" b="0" dirty="0">
                <a:solidFill>
                  <a:srgbClr val="B4B4B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20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icx</a:t>
            </a:r>
            <a:r>
              <a:rPr lang="en-GB" sz="2000" b="0" dirty="0">
                <a:solidFill>
                  <a:srgbClr val="DADADA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CFLAGS"-O3 –</a:t>
            </a:r>
            <a:r>
              <a:rPr lang="en-GB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fopenmp</a:t>
            </a:r>
            <a:r>
              <a:rPr lang="en-GB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 –march=</a:t>
            </a:r>
            <a:r>
              <a:rPr lang="en-GB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icelake</a:t>
            </a:r>
            <a:r>
              <a:rPr lang="en-GB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2000" b="0" dirty="0">
                <a:solidFill>
                  <a:srgbClr val="DADADA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./configure</a:t>
            </a:r>
            <a:r>
              <a:rPr lang="en-GB" sz="2000" b="0" dirty="0">
                <a:solidFill>
                  <a:srgbClr val="DADADA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–enable-shared</a:t>
            </a:r>
            <a:r>
              <a:rPr lang="en-GB" sz="2000" b="0" dirty="0">
                <a:solidFill>
                  <a:srgbClr val="DADADA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–prefix=</a:t>
            </a:r>
            <a:r>
              <a:rPr lang="en-GB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$HOME</a:t>
            </a:r>
            <a:r>
              <a:rPr lang="en-GB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/opt/</a:t>
            </a:r>
            <a:endParaRPr lang="en-GB" sz="2000" b="0" dirty="0">
              <a:solidFill>
                <a:srgbClr val="DADADA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Parallel Programming support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402063D-956D-31F6-6C83-16F66D080B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7935590"/>
              </p:ext>
            </p:extLst>
          </p:nvPr>
        </p:nvGraphicFramePr>
        <p:xfrm>
          <a:off x="777240" y="2377440"/>
          <a:ext cx="11051892" cy="3066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4A4AA0F-4841-7154-21B6-46002CF308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931" y="5767071"/>
            <a:ext cx="2209801" cy="405130"/>
          </a:xfrm>
          <a:prstGeom prst="rect">
            <a:avLst/>
          </a:prstGeom>
        </p:spPr>
      </p:pic>
      <p:pic>
        <p:nvPicPr>
          <p:cNvPr id="21" name="Picture 20" descr="A blue and white logo&#10;&#10;Description automatically generated">
            <a:extLst>
              <a:ext uri="{FF2B5EF4-FFF2-40B4-BE49-F238E27FC236}">
                <a16:creationId xmlns:a16="http://schemas.microsoft.com/office/drawing/2014/main" id="{187B0323-B258-0F7F-368E-6E1F44D86E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132" y="5334000"/>
            <a:ext cx="2692666" cy="1128429"/>
          </a:xfrm>
          <a:prstGeom prst="rect">
            <a:avLst/>
          </a:prstGeom>
        </p:spPr>
      </p:pic>
      <p:pic>
        <p:nvPicPr>
          <p:cNvPr id="23" name="Picture 22" descr="A blue and black logo&#10;&#10;Description automatically generated">
            <a:extLst>
              <a:ext uri="{FF2B5EF4-FFF2-40B4-BE49-F238E27FC236}">
                <a16:creationId xmlns:a16="http://schemas.microsoft.com/office/drawing/2014/main" id="{F14C446E-E0DB-ADDA-639A-A0AA8143F1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21" y="5803250"/>
            <a:ext cx="2234180" cy="586399"/>
          </a:xfrm>
          <a:prstGeom prst="rect">
            <a:avLst/>
          </a:prstGeom>
        </p:spPr>
      </p:pic>
      <p:pic>
        <p:nvPicPr>
          <p:cNvPr id="25" name="Picture 24" descr="A blue and white logo&#10;&#10;Description automatically generated">
            <a:extLst>
              <a:ext uri="{FF2B5EF4-FFF2-40B4-BE49-F238E27FC236}">
                <a16:creationId xmlns:a16="http://schemas.microsoft.com/office/drawing/2014/main" id="{34047A1A-EDBF-647A-4E42-5164D7254A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024" y="5278918"/>
            <a:ext cx="1150575" cy="140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47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DCF3EA-725C-8C87-08D3-7E267954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75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0B9E6-DF10-94B8-F8C2-41DD952D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013" y="2370905"/>
            <a:ext cx="5070987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tham Bold" pitchFamily="50" charset="0"/>
                <a:cs typeface="Arial" panose="020B0604020202020204" pitchFamily="34" charset="0"/>
              </a:rPr>
              <a:t>THANK YOU</a:t>
            </a:r>
            <a:endParaRPr lang="en-ZA" b="1" dirty="0">
              <a:solidFill>
                <a:schemeClr val="bg1"/>
              </a:solidFill>
              <a:latin typeface="Gotham Bold" pitchFamily="50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046EB-E8DB-7156-5E42-41042EB26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95" y="3242430"/>
            <a:ext cx="3222684" cy="13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80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97EB-0361-2ECB-4B34-F2F47A5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>
            <a:normAutofit/>
          </a:bodyPr>
          <a:lstStyle/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5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What are Compiler Tools?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97EB-0361-2ECB-4B34-F2F47A5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>
            <a:normAutofit/>
          </a:bodyPr>
          <a:lstStyle/>
          <a:p>
            <a:r>
              <a:rPr lang="en-GB" dirty="0"/>
              <a:t>Compiler tools translate source code written in high-level languages into machine-executable programs that a CPU or GPU can run.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ZA" b="1" dirty="0"/>
              <a:t>Why Compilers Matter in HPC</a:t>
            </a:r>
          </a:p>
          <a:p>
            <a:pPr lvl="1"/>
            <a:r>
              <a:rPr lang="en-ZA" dirty="0"/>
              <a:t>Improve performance (hardware-specific optimisation)</a:t>
            </a:r>
          </a:p>
          <a:p>
            <a:pPr lvl="1"/>
            <a:r>
              <a:rPr lang="en-ZA" dirty="0"/>
              <a:t>Enable parallel computing</a:t>
            </a:r>
          </a:p>
          <a:p>
            <a:pPr lvl="1"/>
            <a:r>
              <a:rPr lang="en-ZA" dirty="0"/>
              <a:t>Generate architecture-specific machine code for maximum efficiency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GNU Compiler Collection (GCC)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97EB-0361-2ECB-4B34-F2F47A5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>
            <a:normAutofit/>
          </a:bodyPr>
          <a:lstStyle/>
          <a:p>
            <a:r>
              <a:rPr lang="en-GB" dirty="0"/>
              <a:t>Open-source compiler suite and the standard compiler on most Linux HPC clusters</a:t>
            </a:r>
          </a:p>
          <a:p>
            <a:r>
              <a:rPr lang="en-GB" dirty="0"/>
              <a:t>Supports a wide range of programming languages</a:t>
            </a: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939ECF-F292-A15F-E58F-124D7F25A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378" y="3843179"/>
            <a:ext cx="6337290" cy="116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57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GCC Advantages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97EB-0361-2ECB-4B34-F2F47A5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>
            <a:normAutofit/>
          </a:bodyPr>
          <a:lstStyle/>
          <a:p>
            <a:r>
              <a:rPr lang="en-GB" dirty="0"/>
              <a:t>Free and widely available — installed by default on most clusters</a:t>
            </a:r>
          </a:p>
          <a:p>
            <a:r>
              <a:rPr lang="en-GB" dirty="0"/>
              <a:t>Strong standards compliance and extensive community documentation</a:t>
            </a:r>
          </a:p>
          <a:p>
            <a:r>
              <a:rPr lang="en-GB" dirty="0"/>
              <a:t>Compatible with nearly all open-source scientific software</a:t>
            </a:r>
          </a:p>
          <a:p>
            <a:r>
              <a:rPr lang="en-GB" dirty="0"/>
              <a:t>Excellent starting point before moving to vendor-optimised compilers</a:t>
            </a:r>
          </a:p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6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Intel </a:t>
            </a:r>
            <a:r>
              <a:rPr lang="en-ZA" dirty="0" err="1"/>
              <a:t>OneAPI</a:t>
            </a:r>
            <a:r>
              <a:rPr lang="en-ZA" dirty="0"/>
              <a:t> Toolkit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97EB-0361-2ECB-4B34-F2F47A5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>
            <a:normAutofit/>
          </a:bodyPr>
          <a:lstStyle/>
          <a:p>
            <a:r>
              <a:rPr lang="en-GB" dirty="0"/>
              <a:t>A unified suite providing compilers, libraries, and performance analysis tools for Intel hardware</a:t>
            </a: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A66FAC-6DD1-06BD-1C2B-E65E85578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169" y="3272687"/>
            <a:ext cx="8476605" cy="303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5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 err="1"/>
              <a:t>OneAPI</a:t>
            </a:r>
            <a:r>
              <a:rPr lang="en-ZA" dirty="0"/>
              <a:t> Advantages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97EB-0361-2ECB-4B34-F2F47A5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>
            <a:normAutofit/>
          </a:bodyPr>
          <a:lstStyle/>
          <a:p>
            <a:r>
              <a:rPr lang="en-ZA" dirty="0"/>
              <a:t>Highly optimised for Intel Xeon processors (Sapphire Rapids, etc.)</a:t>
            </a:r>
          </a:p>
          <a:p>
            <a:r>
              <a:rPr lang="en-ZA" dirty="0"/>
              <a:t>Advanced auto-vectorisation and instruction-level parallelism</a:t>
            </a:r>
          </a:p>
          <a:p>
            <a:r>
              <a:rPr lang="en-ZA" dirty="0"/>
              <a:t>Full OpenMP support for multi-threaded workloads</a:t>
            </a:r>
          </a:p>
          <a:p>
            <a:r>
              <a:rPr lang="en-ZA" dirty="0"/>
              <a:t>Bundled with MKL (Math Kernel Library) and MPI libraries</a:t>
            </a:r>
          </a:p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9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AOCC &amp; NVIDIA HPC SDK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97EB-0361-2ECB-4B34-F2F47A5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>
            <a:normAutofit/>
          </a:bodyPr>
          <a:lstStyle/>
          <a:p>
            <a:r>
              <a:rPr lang="en-ZA" dirty="0"/>
              <a:t>AOCC is AMD’s compiler suite based on the LLVM/Clang.</a:t>
            </a:r>
          </a:p>
          <a:p>
            <a:r>
              <a:rPr lang="en-ZA" dirty="0" err="1"/>
              <a:t>Nvida’s</a:t>
            </a:r>
            <a:r>
              <a:rPr lang="en-ZA" dirty="0"/>
              <a:t> </a:t>
            </a:r>
            <a:r>
              <a:rPr lang="en-ZA" dirty="0" err="1"/>
              <a:t>hpc</a:t>
            </a:r>
            <a:r>
              <a:rPr lang="en-ZA" dirty="0"/>
              <a:t> </a:t>
            </a:r>
            <a:r>
              <a:rPr lang="en-ZA" dirty="0" err="1"/>
              <a:t>sdk</a:t>
            </a:r>
            <a:r>
              <a:rPr lang="en-ZA" dirty="0"/>
              <a:t> provides tools for CPU &amp; GPU acceleration</a:t>
            </a:r>
          </a:p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8D36C5-F239-1199-EE17-106802A28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563793"/>
              </p:ext>
            </p:extLst>
          </p:nvPr>
        </p:nvGraphicFramePr>
        <p:xfrm>
          <a:off x="2619828" y="3544509"/>
          <a:ext cx="8127999" cy="17296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7143">
                  <a:extLst>
                    <a:ext uri="{9D8B030D-6E8A-4147-A177-3AD203B41FA5}">
                      <a16:colId xmlns:a16="http://schemas.microsoft.com/office/drawing/2014/main" val="170868580"/>
                    </a:ext>
                  </a:extLst>
                </a:gridCol>
                <a:gridCol w="2406952">
                  <a:extLst>
                    <a:ext uri="{9D8B030D-6E8A-4147-A177-3AD203B41FA5}">
                      <a16:colId xmlns:a16="http://schemas.microsoft.com/office/drawing/2014/main" val="2724615860"/>
                    </a:ext>
                  </a:extLst>
                </a:gridCol>
                <a:gridCol w="2406952">
                  <a:extLst>
                    <a:ext uri="{9D8B030D-6E8A-4147-A177-3AD203B41FA5}">
                      <a16:colId xmlns:a16="http://schemas.microsoft.com/office/drawing/2014/main" val="632092965"/>
                    </a:ext>
                  </a:extLst>
                </a:gridCol>
                <a:gridCol w="2406952">
                  <a:extLst>
                    <a:ext uri="{9D8B030D-6E8A-4147-A177-3AD203B41FA5}">
                      <a16:colId xmlns:a16="http://schemas.microsoft.com/office/drawing/2014/main" val="1441862946"/>
                    </a:ext>
                  </a:extLst>
                </a:gridCol>
              </a:tblGrid>
              <a:tr h="432405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/>
                        <a:t>COMPILER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/>
                        <a:t>AMD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/>
                        <a:t>NVIDIA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046266"/>
                  </a:ext>
                </a:extLst>
              </a:tr>
              <a:tr h="432405">
                <a:tc>
                  <a:txBody>
                    <a:bodyPr/>
                    <a:lstStyle/>
                    <a:p>
                      <a:r>
                        <a:rPr lang="en-ZA" dirty="0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$CC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C</a:t>
                      </a:r>
                      <a:r>
                        <a:rPr lang="en-ZA" dirty="0"/>
                        <a:t> compiler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gcc</a:t>
                      </a:r>
                      <a:endParaRPr lang="en-ZA" dirty="0"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nvc</a:t>
                      </a:r>
                      <a:endParaRPr lang="en-ZA" dirty="0"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299082"/>
                  </a:ext>
                </a:extLst>
              </a:tr>
              <a:tr h="432405">
                <a:tc>
                  <a:txBody>
                    <a:bodyPr/>
                    <a:lstStyle/>
                    <a:p>
                      <a:r>
                        <a:rPr lang="en-ZA" dirty="0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$CXX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C++</a:t>
                      </a:r>
                      <a:r>
                        <a:rPr lang="en-ZA" dirty="0"/>
                        <a:t> compiler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g++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nvc</a:t>
                      </a:r>
                      <a:r>
                        <a:rPr lang="en-ZA" dirty="0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505196"/>
                  </a:ext>
                </a:extLst>
              </a:tr>
              <a:tr h="432405">
                <a:tc>
                  <a:txBody>
                    <a:bodyPr/>
                    <a:lstStyle/>
                    <a:p>
                      <a:r>
                        <a:rPr lang="en-ZA" dirty="0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$FC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Fortan</a:t>
                      </a:r>
                      <a:r>
                        <a:rPr lang="en-ZA" dirty="0"/>
                        <a:t> compiler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gfortran</a:t>
                      </a:r>
                      <a:endParaRPr lang="en-ZA" dirty="0"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nvfortran</a:t>
                      </a:r>
                      <a:endParaRPr lang="en-ZA" dirty="0"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747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831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Configuration and Build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97EB-0361-2ECB-4B34-F2F47A5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Options supplied to build systems and compilers to control how software is compiled and installed are </a:t>
            </a:r>
            <a:r>
              <a:rPr lang="en-GB" b="1" dirty="0"/>
              <a:t>configuration flags</a:t>
            </a:r>
            <a:r>
              <a:rPr lang="en-GB" dirty="0"/>
              <a:t>.</a:t>
            </a:r>
          </a:p>
          <a:p>
            <a:r>
              <a:rPr lang="en-GB" dirty="0"/>
              <a:t>The same source code can produce dramatically different performance depending on the flags used.</a:t>
            </a:r>
          </a:p>
          <a:p>
            <a:r>
              <a:rPr lang="en-ZA" dirty="0"/>
              <a:t>Config flags allow control of:</a:t>
            </a:r>
          </a:p>
          <a:p>
            <a:pPr lvl="1"/>
            <a:r>
              <a:rPr lang="en-ZA" dirty="0" err="1"/>
              <a:t>Optimiztion</a:t>
            </a:r>
            <a:r>
              <a:rPr lang="en-ZA" dirty="0"/>
              <a:t>,</a:t>
            </a:r>
          </a:p>
          <a:p>
            <a:pPr lvl="1"/>
            <a:r>
              <a:rPr lang="en-ZA" dirty="0"/>
              <a:t>Parallelism support,</a:t>
            </a:r>
          </a:p>
          <a:p>
            <a:pPr lvl="1"/>
            <a:r>
              <a:rPr lang="en-ZA" dirty="0"/>
              <a:t>Installation location,</a:t>
            </a:r>
          </a:p>
          <a:p>
            <a:pPr lvl="1"/>
            <a:r>
              <a:rPr lang="en-ZA" dirty="0"/>
              <a:t>Debug options</a:t>
            </a:r>
          </a:p>
          <a:p>
            <a:pPr lvl="1"/>
            <a:endParaRPr lang="en-ZA" dirty="0"/>
          </a:p>
          <a:p>
            <a:pPr lvl="1"/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87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Example viewing config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97EB-0361-2ECB-4B34-F2F47A5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>
            <a:normAutofit/>
          </a:bodyPr>
          <a:lstStyle/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0861DA-82C3-8FD9-BB4A-F9CCEE26C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747" y="2346798"/>
            <a:ext cx="6843102" cy="416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91294"/>
      </p:ext>
    </p:extLst>
  </p:cSld>
  <p:clrMapOvr>
    <a:masterClrMapping/>
  </p:clrMapOvr>
</p:sld>
</file>

<file path=ppt/theme/theme1.xml><?xml version="1.0" encoding="utf-8"?>
<a:theme xmlns:a="http://schemas.openxmlformats.org/drawingml/2006/main" name="Option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E0B0BE7023646947F920637974D5A" ma:contentTypeVersion="7" ma:contentTypeDescription="Create a new document." ma:contentTypeScope="" ma:versionID="1181c0c0e6d42800712e52f9b9ad627b">
  <xsd:schema xmlns:xsd="http://www.w3.org/2001/XMLSchema" xmlns:xs="http://www.w3.org/2001/XMLSchema" xmlns:p="http://schemas.microsoft.com/office/2006/metadata/properties" xmlns:ns2="debb861a-3e1f-472e-8981-c630a4519e80" targetNamespace="http://schemas.microsoft.com/office/2006/metadata/properties" ma:root="true" ma:fieldsID="168d41d0b87d5959eb2637073c01c9a3" ns2:_="">
    <xsd:import namespace="debb861a-3e1f-472e-8981-c630a4519e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861a-3e1f-472e-8981-c630a4519e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0B66FF-889E-4D09-9A10-DA6F4E97206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4EA569E-C9B4-4C78-B0DB-CFBD5A8161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AA2252-AE78-427C-B9C2-F548E91BC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bb861a-3e1f-472e-8981-c630a4519e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Option 1</Template>
  <TotalTime>1832</TotalTime>
  <Words>479</Words>
  <Application>Microsoft Office PowerPoint</Application>
  <PresentationFormat>Widescreen</PresentationFormat>
  <Paragraphs>96</Paragraphs>
  <Slides>15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Cascadia Code</vt:lpstr>
      <vt:lpstr>Consolas</vt:lpstr>
      <vt:lpstr>Gotham Bold</vt:lpstr>
      <vt:lpstr>Option 1</vt:lpstr>
      <vt:lpstr>Compiler Tools</vt:lpstr>
      <vt:lpstr>What are Compiler Tools?</vt:lpstr>
      <vt:lpstr>GNU Compiler Collection (GCC)</vt:lpstr>
      <vt:lpstr>GCC Advantages</vt:lpstr>
      <vt:lpstr>Intel OneAPI Toolkit</vt:lpstr>
      <vt:lpstr>OneAPI Advantages</vt:lpstr>
      <vt:lpstr>AOCC &amp; NVIDIA HPC SDK</vt:lpstr>
      <vt:lpstr>Configuration and Build</vt:lpstr>
      <vt:lpstr>Example viewing config options</vt:lpstr>
      <vt:lpstr>Common config flags</vt:lpstr>
      <vt:lpstr>Common environment variables</vt:lpstr>
      <vt:lpstr>Configuration Example</vt:lpstr>
      <vt:lpstr>Parallel Programming support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Nox Moyake</dc:creator>
  <cp:lastModifiedBy>Thina Calana</cp:lastModifiedBy>
  <cp:revision>10</cp:revision>
  <dcterms:created xsi:type="dcterms:W3CDTF">2026-02-11T16:08:42Z</dcterms:created>
  <dcterms:modified xsi:type="dcterms:W3CDTF">2026-06-22T11:27:28Z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0x010100CB5E0B0BE7023646947F920637974D5A</vt:lpwstr>
  </property>
</Properties>
</file>