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sldIdLst>
    <p:sldId id="257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8858" autoAdjust="0"/>
  </p:normalViewPr>
  <p:slideViewPr>
    <p:cSldViewPr snapToGrid="0">
      <p:cViewPr varScale="1">
        <p:scale>
          <a:sx n="66" d="100"/>
          <a:sy n="66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6F2C-EC09-47DA-9D26-B87C762168AF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BBA68-1361-44EC-B2DF-FEEF52AC0CE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702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889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EBDB-BE28-8A50-322B-AA6A9AD03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F4B571-F795-4A0D-F8A5-2B6B9BB69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EA6A2-5344-7ACB-976B-B83405A79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8194B-60DD-C30B-AA26-68393EE1A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910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4E0E-63DF-A9E6-D3AA-E4091E85D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EA8CD-28AC-A529-870C-990527B3A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E8533-8DED-7B58-9F05-FE2575E8D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D3292-ECC5-4811-ECC7-049EC7F4C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644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3679-9045-FF94-A7BA-28652E9C9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E0466-F723-9614-8D30-B88CEF235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3736E-C505-5E3E-36E4-E428CD92E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CC6E-658B-BA76-CE43-FE9242FD2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496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B1C4-42CE-0309-C5C1-23ECA8724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B5AB7-5C5C-EEF8-ACA6-49C78DBF1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A0545-8168-631C-198C-3D164D4A3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FC48-CA9B-6852-D2AE-D4214602D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48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15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07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9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F5E8-D8E2-BB17-50E9-1889A1FC4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7D029-8756-2E5D-5B45-E86B87EF4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6BA31-5D1D-4BB0-2CA4-1F460A5FC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6487F-138C-B0CA-A49A-8EEE26D56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162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522B4-DCAD-66C4-FEEB-FADC16972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67CFE-6B64-A40E-E647-1C08EED8D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65C2F-2FBA-2B93-4FCE-2C4C7916F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A901A-5621-6EE2-2ECF-55D5CEE60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626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FEA8-0CD4-F12A-3B26-7941D2AA4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0750D-2DFB-6932-62F1-EC0E51291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D1F01D-4B12-E657-0076-166F53DE0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421D-52E5-B06C-F139-226451B70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93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D5338-D302-CAD2-0C7D-C868D42DF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3E53E-DE47-CFC1-B807-B93158546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2548B6-9BE6-E1D4-A0D7-E02AB80BE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FFE7-B3E0-82F5-B1E5-2B34DEC07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815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47B6-70C6-21D3-6CA6-0DF00A34F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97B5C-2ACB-E5E1-5BCE-E9C757A43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C2866-4EB5-E7B9-C223-B531B8B1D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8F7F4-4671-0C19-DE7A-24BCFBB57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BBA68-1361-44EC-B2DF-FEEF52AC0CE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09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2026/07/08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/>
          </a:bodyPr>
          <a:lstStyle/>
          <a:p>
            <a:r>
              <a:rPr lang="en-ZA" sz="4800" dirty="0">
                <a:solidFill>
                  <a:schemeClr val="bg1"/>
                </a:solidFill>
              </a:rPr>
              <a:t>Benchmarking and HPL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5210629"/>
            <a:ext cx="5938298" cy="346656"/>
          </a:xfrm>
        </p:spPr>
        <p:txBody>
          <a:bodyPr>
            <a:normAutofit/>
          </a:bodyPr>
          <a:lstStyle/>
          <a:p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CHPC SCC 2026 | LIVE PRESENTATION &amp; DEMO</a:t>
            </a:r>
            <a:endParaRPr lang="en-ZA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AB30-510F-4BEF-F01D-0025ABDA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D5009C-B1A8-0D1F-C327-EEE07FCB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8AFB24-6B60-0559-9183-7A4C8AE25C2E}"/>
              </a:ext>
            </a:extLst>
          </p:cNvPr>
          <p:cNvSpPr/>
          <p:nvPr/>
        </p:nvSpPr>
        <p:spPr>
          <a:xfrm>
            <a:off x="3581400" y="3724276"/>
            <a:ext cx="6943725" cy="5050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B06478-E7A6-0BE2-653B-D7619BA1245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72320" y="2336054"/>
                <a:ext cx="9748252" cy="4131486"/>
              </a:xfrm>
            </p:spPr>
            <p:txBody>
              <a:bodyPr/>
              <a:lstStyle/>
              <a:p>
                <a:r>
                  <a:rPr lang="en-ZA" dirty="0"/>
                  <a:t>Block size gets loaded into L2 cache</a:t>
                </a:r>
              </a:p>
              <a:p>
                <a:r>
                  <a:rPr lang="en-ZA" dirty="0"/>
                  <a:t>Use a multiple of the system’s </a:t>
                </a:r>
                <a:r>
                  <a:rPr lang="en-ZA" b="1" dirty="0"/>
                  <a:t>cache line size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𝑀𝑒𝑚𝑜𝑟𝑦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𝑓𝑜𝑜𝑡𝑝𝑟𝑖𝑛𝑡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𝑁𝐵</m:t>
                          </m:r>
                        </m:e>
                        <m: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𝑠𝑖𝑧𝑒𝑜𝑓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𝑑𝑜𝑢𝑏𝑙𝑒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r>
                  <a:rPr lang="en-ZA" dirty="0"/>
                  <a:t>Recommended: 192 or 384</a:t>
                </a:r>
                <a:br>
                  <a:rPr lang="en-ZA" dirty="0"/>
                </a:br>
                <a:r>
                  <a:rPr lang="en-ZA" dirty="0"/>
                  <a:t>	(Intel recommends 384 for Skylake architectures)</a:t>
                </a:r>
              </a:p>
              <a:p>
                <a:r>
                  <a:rPr lang="en-ZA" b="1" dirty="0"/>
                  <a:t>Important: Best to test empirically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B06478-E7A6-0BE2-653B-D7619BA12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2320" y="2336054"/>
                <a:ext cx="9748252" cy="4131486"/>
              </a:xfrm>
              <a:blipFill>
                <a:blip r:embed="rId4"/>
                <a:stretch>
                  <a:fillRect l="-1126" t="-25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7E3E15D-C073-E568-0BAF-94D66576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Block size (NB)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525BE-5913-9194-7808-3A4C2BA2C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FDE5-CBDC-5BD5-3D74-15940A38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285AA5-0FCC-E417-44AE-9B03AA71E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CDBB5-4475-8B7E-1D85-4F787899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Total ranks (P * Q)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8658-22D8-579D-3F93-954FC7238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These need to match your </a:t>
            </a:r>
            <a:r>
              <a:rPr lang="en-ZA" b="1" dirty="0"/>
              <a:t>MPI ranks</a:t>
            </a:r>
          </a:p>
          <a:p>
            <a:r>
              <a:rPr lang="en-ZA" dirty="0"/>
              <a:t>Keep P and Q as equal as possible. When not exact, use P&lt;Q</a:t>
            </a:r>
          </a:p>
          <a:p>
            <a:r>
              <a:rPr lang="en-ZA" dirty="0"/>
              <a:t>Use Ranks = NUMA Nodes to limit need for communication</a:t>
            </a:r>
          </a:p>
          <a:p>
            <a:pPr marL="0" indent="0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dirty="0"/>
              <a:t>Note: Your virtual cluster only has 1 core per NUMA node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48B2D-7184-2932-DA91-7A6B23ACB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C3D8F-F807-AFBF-ED79-A8AFA5D6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55828B-377C-4F63-5327-094EBB977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60647-2F7C-BF57-11B7-A75C06AF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NUMA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E8E9B-E18C-6476-3EC5-8E514650A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Non-Uniform Memory Access</a:t>
            </a:r>
          </a:p>
          <a:p>
            <a:r>
              <a:rPr lang="en-ZA" dirty="0"/>
              <a:t>Memory access is slower when remote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E1E50-172B-F9CB-98B2-F3319715F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723CE5-F293-6CBA-558C-D6E53AC8F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3814769"/>
            <a:ext cx="47529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7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46BEB-C73D-D111-0994-01F70DD4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0818D0-7AC0-E3DE-F663-73F04B543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BCA71-DC7F-66FD-EB94-5AC358FF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Step-by-Step HPL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F70B5-99EF-5B42-466B-1ACACD3B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Choose block size (NB)</a:t>
            </a:r>
            <a:br>
              <a:rPr lang="en-ZA" dirty="0"/>
            </a:br>
            <a:r>
              <a:rPr lang="en-ZA" dirty="0"/>
              <a:t>– A multiple of cache line size; Fit to L2 cache size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Calculate problem size (N)</a:t>
            </a:r>
            <a:br>
              <a:rPr lang="en-ZA" dirty="0"/>
            </a:br>
            <a:r>
              <a:rPr lang="en-ZA" dirty="0"/>
              <a:t>– Keep some memory free for background tasks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Determine P * Q</a:t>
            </a:r>
            <a:br>
              <a:rPr lang="en-ZA" dirty="0"/>
            </a:br>
            <a:r>
              <a:rPr lang="en-ZA" dirty="0"/>
              <a:t>– Balance threads &amp; ranks; Utilise NUMA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	What about the rest of the options…?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340297-51A0-3E49-80F3-9F2E995A4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04CB-CC12-DA92-9F57-B0EB561E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FBAF17-65A0-2583-367F-B6A82C8A7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49BE9B-6507-B995-30FA-9BDE8259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Other configurations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D3743-7F2C-D64E-B067-DC68B19A2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Threshold: value used for residual checks</a:t>
            </a:r>
          </a:p>
          <a:p>
            <a:r>
              <a:rPr lang="en-ZA" dirty="0"/>
              <a:t>BCASTs: how panel columns are sent to other processes</a:t>
            </a:r>
          </a:p>
          <a:p>
            <a:r>
              <a:rPr lang="en-ZA" dirty="0"/>
              <a:t>DEPTHs: how many panels to “look-ahead” while updating the current panel</a:t>
            </a:r>
          </a:p>
          <a:p>
            <a:r>
              <a:rPr lang="en-ZA" dirty="0"/>
              <a:t>SWAP: swapping algorithm used (binary exch. / spread-roll)</a:t>
            </a:r>
            <a:br>
              <a:rPr lang="en-ZA" dirty="0"/>
            </a:br>
            <a:r>
              <a:rPr lang="en-ZA" dirty="0"/>
              <a:t>	– swapping threshold mixes the two if “mix” is used</a:t>
            </a:r>
          </a:p>
          <a:p>
            <a:r>
              <a:rPr lang="en-ZA" dirty="0"/>
              <a:t>RFACTs, PFACTs, NDIVs, and NBMINs control the HPL algorithm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0E8A46-6B0A-77EB-2E24-F72DFD9AE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What is “benchmarking”?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  <a:p>
            <a:r>
              <a:rPr lang="en-ZA" dirty="0"/>
              <a:t>Measuring performance against a standard or competitor</a:t>
            </a:r>
          </a:p>
          <a:p>
            <a:endParaRPr lang="en-ZA" dirty="0"/>
          </a:p>
          <a:p>
            <a:r>
              <a:rPr lang="en-ZA" dirty="0"/>
              <a:t>Each team is a competitor</a:t>
            </a:r>
          </a:p>
          <a:p>
            <a:endParaRPr lang="en-ZA" dirty="0"/>
          </a:p>
          <a:p>
            <a:r>
              <a:rPr lang="en-ZA" dirty="0"/>
              <a:t>Each benchmark is unique and situational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07C6-034C-FCFD-8D05-E706FB14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DF3F3E-4757-0954-1B6B-7847B01BF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C115F-AF7D-222A-8B4B-35B7D2CC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Benchmarking parameters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69610-8180-53D2-5A92-6B56558F4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44C86E-A1C5-AB47-7778-882830254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36604"/>
              </p:ext>
            </p:extLst>
          </p:nvPr>
        </p:nvGraphicFramePr>
        <p:xfrm>
          <a:off x="2172320" y="2336053"/>
          <a:ext cx="8514234" cy="380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821">
                  <a:extLst>
                    <a:ext uri="{9D8B030D-6E8A-4147-A177-3AD203B41FA5}">
                      <a16:colId xmlns:a16="http://schemas.microsoft.com/office/drawing/2014/main" val="3654262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8704896"/>
                    </a:ext>
                  </a:extLst>
                </a:gridCol>
                <a:gridCol w="4133133">
                  <a:extLst>
                    <a:ext uri="{9D8B030D-6E8A-4147-A177-3AD203B41FA5}">
                      <a16:colId xmlns:a16="http://schemas.microsoft.com/office/drawing/2014/main" val="3681088816"/>
                    </a:ext>
                  </a:extLst>
                </a:gridCol>
              </a:tblGrid>
              <a:tr h="760563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Kitchen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HPC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26759"/>
                  </a:ext>
                </a:extLst>
              </a:tr>
              <a:tr h="760563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Waiting time</a:t>
                      </a:r>
                      <a:br>
                        <a:rPr lang="en-ZA" dirty="0">
                          <a:solidFill>
                            <a:schemeClr val="tx1"/>
                          </a:solidFill>
                        </a:rPr>
                      </a:br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(How long does the customer wait?)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FLOPS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(Floating point operations per second)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92497"/>
                  </a:ext>
                </a:extLst>
              </a:tr>
              <a:tr h="760563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(How much does the food cost?)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Memory bandwidth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(Memory data moved per second)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6642"/>
                  </a:ext>
                </a:extLst>
              </a:tr>
              <a:tr h="760563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Daily production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(How many can be prepared in a day?)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Storage read/write speed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(How fast data moves to/from storage)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12803"/>
                  </a:ext>
                </a:extLst>
              </a:tr>
              <a:tr h="7605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Taste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(How good is the final meal?)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(How precise the final calculation 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5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1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784B0-204D-FB41-0589-433F47760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324868-FED0-00C3-4C37-5A2776BB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94241-165E-5EB4-8D88-501E60DD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Floats, FLOPS and Matrices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42D89-CA8B-92C1-4D2B-2A9F11B4D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1A3C65-6D83-4BCB-3214-F6704B23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89624"/>
              </p:ext>
            </p:extLst>
          </p:nvPr>
        </p:nvGraphicFramePr>
        <p:xfrm>
          <a:off x="1179599" y="2541019"/>
          <a:ext cx="4255491" cy="262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275">
                  <a:extLst>
                    <a:ext uri="{9D8B030D-6E8A-4147-A177-3AD203B41FA5}">
                      <a16:colId xmlns:a16="http://schemas.microsoft.com/office/drawing/2014/main" val="36542620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28704896"/>
                    </a:ext>
                  </a:extLst>
                </a:gridCol>
                <a:gridCol w="2013936">
                  <a:extLst>
                    <a:ext uri="{9D8B030D-6E8A-4147-A177-3AD203B41FA5}">
                      <a16:colId xmlns:a16="http://schemas.microsoft.com/office/drawing/2014/main" val="3681088816"/>
                    </a:ext>
                  </a:extLst>
                </a:gridCol>
              </a:tblGrid>
              <a:tr h="525741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26759"/>
                  </a:ext>
                </a:extLst>
              </a:tr>
              <a:tr h="525741"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37.5°C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92497"/>
                  </a:ext>
                </a:extLst>
              </a:tr>
              <a:tr h="525741"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98.1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6642"/>
                  </a:ext>
                </a:extLst>
              </a:tr>
              <a:tr h="525741"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101.325 kPa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12803"/>
                  </a:ext>
                </a:extLst>
              </a:tr>
              <a:tr h="525741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3.14159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53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1F5D21-7F99-F689-DCF6-F032C5C4DB57}"/>
              </a:ext>
            </a:extLst>
          </p:cNvPr>
          <p:cNvSpPr txBox="1"/>
          <p:nvPr/>
        </p:nvSpPr>
        <p:spPr>
          <a:xfrm rot="10800000" flipH="1" flipV="1">
            <a:off x="6614689" y="2537602"/>
            <a:ext cx="53058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FLOPS</a:t>
            </a:r>
            <a:r>
              <a:rPr lang="en-ZA" dirty="0"/>
              <a:t> (Floating Point Operations Per Second)</a:t>
            </a:r>
            <a:br>
              <a:rPr lang="en-ZA" dirty="0"/>
            </a:br>
            <a:br>
              <a:rPr lang="en-ZA" dirty="0"/>
            </a:br>
            <a:r>
              <a:rPr lang="en-ZA" dirty="0"/>
              <a:t>1 floating point operation:</a:t>
            </a:r>
          </a:p>
          <a:p>
            <a:r>
              <a:rPr lang="en-ZA" dirty="0"/>
              <a:t>A + B</a:t>
            </a:r>
          </a:p>
          <a:p>
            <a:endParaRPr lang="en-ZA" dirty="0"/>
          </a:p>
          <a:p>
            <a:r>
              <a:rPr lang="en-ZA" dirty="0"/>
              <a:t>2 floating point operations:</a:t>
            </a:r>
          </a:p>
          <a:p>
            <a:r>
              <a:rPr lang="en-ZA" dirty="0"/>
              <a:t>A * B + C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Computers use many floating point operations when solving matrix equations.</a:t>
            </a:r>
          </a:p>
        </p:txBody>
      </p:sp>
    </p:spTree>
    <p:extLst>
      <p:ext uri="{BB962C8B-B14F-4D97-AF65-F5344CB8AC3E}">
        <p14:creationId xmlns:p14="http://schemas.microsoft.com/office/powerpoint/2010/main" val="43919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B6459-AF85-394F-0CF8-28E5C2C1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0A58-8896-2427-1B0F-2445CCA8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E603A4-9FCE-650E-3C01-BDDFDB2A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The Synthetic Benchmark: HPL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2ECC7-C711-6CED-FD3A-6FC5F4CAA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024E97-EAB3-AC90-839F-651AEE85E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53544"/>
              </p:ext>
            </p:extLst>
          </p:nvPr>
        </p:nvGraphicFramePr>
        <p:xfrm>
          <a:off x="1682462" y="2884277"/>
          <a:ext cx="9159709" cy="298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763">
                  <a:extLst>
                    <a:ext uri="{9D8B030D-6E8A-4147-A177-3AD203B41FA5}">
                      <a16:colId xmlns:a16="http://schemas.microsoft.com/office/drawing/2014/main" val="998113800"/>
                    </a:ext>
                  </a:extLst>
                </a:gridCol>
                <a:gridCol w="3642092">
                  <a:extLst>
                    <a:ext uri="{9D8B030D-6E8A-4147-A177-3AD203B41FA5}">
                      <a16:colId xmlns:a16="http://schemas.microsoft.com/office/drawing/2014/main" val="104461818"/>
                    </a:ext>
                  </a:extLst>
                </a:gridCol>
                <a:gridCol w="2289927">
                  <a:extLst>
                    <a:ext uri="{9D8B030D-6E8A-4147-A177-3AD203B41FA5}">
                      <a16:colId xmlns:a16="http://schemas.microsoft.com/office/drawing/2014/main" val="682885128"/>
                    </a:ext>
                  </a:extLst>
                </a:gridCol>
                <a:gridCol w="2289927">
                  <a:extLst>
                    <a:ext uri="{9D8B030D-6E8A-4147-A177-3AD203B41FA5}">
                      <a16:colId xmlns:a16="http://schemas.microsoft.com/office/drawing/2014/main" val="1429407771"/>
                    </a:ext>
                  </a:extLst>
                </a:gridCol>
              </a:tblGrid>
              <a:tr h="497115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Rank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System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Cores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err="1">
                          <a:solidFill>
                            <a:schemeClr val="tx1"/>
                          </a:solidFill>
                        </a:rPr>
                        <a:t>Rmax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</a:rPr>
                        <a:t> (PFLOPS)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632"/>
                  </a:ext>
                </a:extLst>
              </a:tr>
              <a:tr h="497115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err="1">
                          <a:solidFill>
                            <a:schemeClr val="tx1"/>
                          </a:solidFill>
                        </a:rPr>
                        <a:t>LineShine</a:t>
                      </a:r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 (China)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13,789,440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2,198.4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70699"/>
                  </a:ext>
                </a:extLst>
              </a:tr>
              <a:tr h="497115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El Capitan 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11,340,000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1,809.0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99106"/>
                  </a:ext>
                </a:extLst>
              </a:tr>
              <a:tr h="497115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Frontier 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9,066,176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1,353.0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60581"/>
                  </a:ext>
                </a:extLst>
              </a:tr>
              <a:tr h="497115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Aurora 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9,264,128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1,012.0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67771"/>
                  </a:ext>
                </a:extLst>
              </a:tr>
              <a:tr h="497115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JUPITER Booster (Germany)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4,801,344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tx1"/>
                          </a:solidFill>
                        </a:rPr>
                        <a:t>1,000.0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09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90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933E3-887C-CE1C-2BCC-069A11B3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E5360A-F17B-AF45-E3F2-4038A8851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66F67-B312-716B-89D4-68E2FA51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 err="1"/>
              <a:t>RPeak</a:t>
            </a:r>
            <a:r>
              <a:rPr lang="en-ZA" dirty="0"/>
              <a:t> vs. </a:t>
            </a:r>
            <a:r>
              <a:rPr lang="en-ZA" dirty="0" err="1"/>
              <a:t>RMax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DEE5D-D73A-C092-EAE8-EA12C199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82" y="2741029"/>
            <a:ext cx="6723168" cy="3883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 err="1"/>
              <a:t>RPeak</a:t>
            </a:r>
            <a:r>
              <a:rPr lang="en-ZA" sz="1800" dirty="0"/>
              <a:t> is the theoretical </a:t>
            </a:r>
            <a:r>
              <a:rPr lang="en-ZA" sz="1800" b="1" dirty="0"/>
              <a:t>maximum possible</a:t>
            </a:r>
            <a:r>
              <a:rPr lang="en-ZA" sz="1800" dirty="0"/>
              <a:t> for the system.</a:t>
            </a:r>
            <a:br>
              <a:rPr lang="en-ZA" sz="1800" dirty="0"/>
            </a:br>
            <a:endParaRPr lang="en-ZA" sz="1800" dirty="0"/>
          </a:p>
          <a:p>
            <a:pPr marL="0" indent="0">
              <a:buNone/>
            </a:pPr>
            <a:r>
              <a:rPr lang="en-ZA" sz="1800" dirty="0" err="1"/>
              <a:t>RPeak</a:t>
            </a:r>
            <a:r>
              <a:rPr lang="en-ZA" sz="1800" dirty="0"/>
              <a:t> = 	# of Nodes * # of Sockets per Node * # of Cores per 	Socket  * CPU Frequency * Operations per cycle </a:t>
            </a:r>
            <a:br>
              <a:rPr lang="en-ZA" sz="1800" dirty="0"/>
            </a:br>
            <a:br>
              <a:rPr lang="en-ZA" sz="1800" dirty="0"/>
            </a:br>
            <a:br>
              <a:rPr lang="en-ZA" sz="1800" dirty="0"/>
            </a:br>
            <a:br>
              <a:rPr lang="en-ZA" sz="1800" dirty="0"/>
            </a:br>
            <a:r>
              <a:rPr lang="en-ZA" sz="1800" dirty="0"/>
              <a:t>E.g. A compute node with 16 cores @ 4 MHz, using AVX512</a:t>
            </a:r>
            <a:br>
              <a:rPr lang="en-ZA" sz="1800" dirty="0"/>
            </a:br>
            <a:br>
              <a:rPr lang="en-ZA" sz="1800" dirty="0"/>
            </a:br>
            <a:r>
              <a:rPr lang="en-ZA" sz="1800" dirty="0" err="1"/>
              <a:t>Rpeak</a:t>
            </a:r>
            <a:r>
              <a:rPr lang="en-ZA" sz="1800" dirty="0"/>
              <a:t>	= (1) * (1) * (16) * (4 * 10^6) * (32)</a:t>
            </a:r>
          </a:p>
          <a:p>
            <a:pPr marL="0" indent="0">
              <a:buNone/>
            </a:pPr>
            <a:r>
              <a:rPr lang="en-ZA" sz="1800" dirty="0"/>
              <a:t>	= 1.229 GFLOPS</a:t>
            </a:r>
          </a:p>
          <a:p>
            <a:pPr marL="0" indent="0">
              <a:buNone/>
            </a:pPr>
            <a:r>
              <a:rPr lang="en-ZA" sz="1800" dirty="0"/>
              <a:t>If the system has 4 identical compute nodes:</a:t>
            </a:r>
            <a:br>
              <a:rPr lang="en-ZA" sz="1800" dirty="0"/>
            </a:br>
            <a:r>
              <a:rPr lang="en-ZA" sz="1800" dirty="0"/>
              <a:t>1.229 * 4 = 4.915 GFLOPS total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D166F-8BB0-7759-755A-40E5E2DA0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B6C8F6-66D9-00CD-FB82-D3F65AB7C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40941"/>
              </p:ext>
            </p:extLst>
          </p:nvPr>
        </p:nvGraphicFramePr>
        <p:xfrm>
          <a:off x="7369951" y="3231101"/>
          <a:ext cx="4633948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74">
                  <a:extLst>
                    <a:ext uri="{9D8B030D-6E8A-4147-A177-3AD203B41FA5}">
                      <a16:colId xmlns:a16="http://schemas.microsoft.com/office/drawing/2014/main" val="1584956079"/>
                    </a:ext>
                  </a:extLst>
                </a:gridCol>
                <a:gridCol w="2316974">
                  <a:extLst>
                    <a:ext uri="{9D8B030D-6E8A-4147-A177-3AD203B41FA5}">
                      <a16:colId xmlns:a16="http://schemas.microsoft.com/office/drawing/2014/main" val="11486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CPU Extension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Floating point operations per CPU cycle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2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SSE4.2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9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AVX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2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AVX2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7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/>
                        <a:t>AVX512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5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51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B5898-4033-1CE0-7AEB-4C51B76B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E0B170-601C-DBCE-D874-DFDCAE0B4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5975F-5C6E-404F-DB89-FAA15F3B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CPU core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EA4D4-B02B-1648-5079-34F9736C4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$ cat /proc/</a:t>
            </a:r>
            <a:r>
              <a:rPr lang="en-ZA" dirty="0" err="1"/>
              <a:t>cpuinfo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BAD92-D2A0-1B83-0C58-1BD5637F8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78B8D-C919-B6E0-1D0E-C0A969A46E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33"/>
          <a:stretch/>
        </p:blipFill>
        <p:spPr>
          <a:xfrm>
            <a:off x="2172320" y="2854763"/>
            <a:ext cx="7536883" cy="402051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BEA09E6-11B7-41C6-A8F4-D783D210AADB}"/>
              </a:ext>
            </a:extLst>
          </p:cNvPr>
          <p:cNvSpPr/>
          <p:nvPr/>
        </p:nvSpPr>
        <p:spPr>
          <a:xfrm rot="20066860">
            <a:off x="4122058" y="3186881"/>
            <a:ext cx="986971" cy="17054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C00000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98431EA-B526-ABD5-8185-54D6C9CCAB48}"/>
              </a:ext>
            </a:extLst>
          </p:cNvPr>
          <p:cNvSpPr/>
          <p:nvPr/>
        </p:nvSpPr>
        <p:spPr>
          <a:xfrm rot="13613577">
            <a:off x="7791037" y="5316776"/>
            <a:ext cx="986971" cy="17054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9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BEC5-5EF1-65D5-3EA7-0BAD411A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7E3FA5-6B61-2D78-1181-92A6D77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A0BFE2-346A-8F17-2BE1-2FA9E090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HPL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B777F-54CB-50ED-59CF-DB3DE10C4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3077028"/>
            <a:ext cx="5737966" cy="3390511"/>
          </a:xfrm>
        </p:spPr>
        <p:txBody>
          <a:bodyPr>
            <a:normAutofit/>
          </a:bodyPr>
          <a:lstStyle/>
          <a:p>
            <a:r>
              <a:rPr lang="en-ZA" dirty="0"/>
              <a:t>N: total problem size</a:t>
            </a:r>
          </a:p>
          <a:p>
            <a:r>
              <a:rPr lang="en-ZA" dirty="0"/>
              <a:t>NB: block size</a:t>
            </a:r>
          </a:p>
          <a:p>
            <a:r>
              <a:rPr lang="en-ZA" dirty="0"/>
              <a:t>P * Q: total ranks</a:t>
            </a:r>
          </a:p>
          <a:p>
            <a:r>
              <a:rPr lang="en-ZA" dirty="0"/>
              <a:t>Threshold: residual comparison test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62901-EB5A-4738-F36F-BC7E95793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C6C659-DAB7-4936-24A5-3B0C7F2A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336054"/>
            <a:ext cx="44577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8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CCED5-CBE7-70A9-F0D5-3F7C75EF5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C85DBF-875A-C0E6-0FAB-E0EF9226D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4F4DB-B695-BC81-1E6D-386E64A3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Problem size (N)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4CEB7A-EEB3-A480-6443-9F9F8F41B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7AE0F2-C040-8D9A-4A54-BD56B693FFFA}"/>
              </a:ext>
            </a:extLst>
          </p:cNvPr>
          <p:cNvSpPr/>
          <p:nvPr/>
        </p:nvSpPr>
        <p:spPr>
          <a:xfrm>
            <a:off x="3924301" y="3552825"/>
            <a:ext cx="6343650" cy="12191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98086-64E0-F658-5F3F-BC14AE58F42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72320" y="2336054"/>
                <a:ext cx="9748252" cy="41314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ZA" sz="2400" dirty="0"/>
                  <a:t>Run:	echo | </a:t>
                </a:r>
                <a:r>
                  <a:rPr lang="en-ZA" sz="2400" dirty="0" err="1"/>
                  <a:t>gcc</a:t>
                </a:r>
                <a:r>
                  <a:rPr lang="en-ZA" sz="2400" dirty="0"/>
                  <a:t> -E -</a:t>
                </a:r>
                <a:r>
                  <a:rPr lang="en-ZA" sz="2400" dirty="0" err="1"/>
                  <a:t>dM</a:t>
                </a:r>
                <a:r>
                  <a:rPr lang="en-ZA" sz="2400" dirty="0"/>
                  <a:t> - | grep -E "SIZEOF_DOUBLE"</a:t>
                </a:r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ad>
                        <m:radPr>
                          <m:degHide m:val="on"/>
                          <m:ctrlPr>
                            <a:rPr lang="en-ZA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𝑛𝑜𝑑𝑒𝑠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𝑅𝐴𝑀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Z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sz="2400" b="0" i="1" smtClean="0">
                                      <a:latin typeface="Cambria Math" panose="02040503050406030204" pitchFamily="18" charset="0"/>
                                    </a:rPr>
                                    <m:t>𝐺𝑖𝐵</m:t>
                                  </m:r>
                                </m:e>
                              </m:d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∗ </m:t>
                              </m:r>
                              <m:sSup>
                                <m:sSupPr>
                                  <m:ctrlPr>
                                    <a:rPr lang="en-Z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sz="2400" b="0" i="1" smtClean="0">
                                      <a:latin typeface="Cambria Math" panose="02040503050406030204" pitchFamily="18" charset="0"/>
                                    </a:rPr>
                                    <m:t>1024</m:t>
                                  </m:r>
                                </m:e>
                                <m:sup>
                                  <m:r>
                                    <a:rPr lang="en-ZA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𝑠𝑖𝑧𝑒𝑜𝑓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𝑑𝑜𝑢𝑏𝑙𝑒</m:t>
                              </m:r>
                              <m:r>
                                <a:rPr lang="en-ZA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ZA" sz="2400" dirty="0"/>
              </a:p>
              <a:p>
                <a:pPr marL="0" indent="0">
                  <a:buNone/>
                </a:pPr>
                <a:endParaRPr lang="en-ZA" sz="2400" dirty="0"/>
              </a:p>
              <a:p>
                <a:pPr marL="0" indent="0">
                  <a:buNone/>
                </a:pPr>
                <a:r>
                  <a:rPr lang="en-ZA" sz="2400" dirty="0"/>
                  <a:t>Set </a:t>
                </a:r>
                <a14:m>
                  <m:oMath xmlns:m="http://schemas.openxmlformats.org/officeDocument/2006/math">
                    <m:r>
                      <a:rPr lang="en-Z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ZA" sz="2400" dirty="0"/>
                  <a:t> to a percentage so that memory usage doesn’t spill over into swap memory.</a:t>
                </a:r>
              </a:p>
              <a:p>
                <a:pPr marL="0" indent="0">
                  <a:buNone/>
                </a:pPr>
                <a:r>
                  <a:rPr lang="en-ZA" sz="2400" dirty="0"/>
                  <a:t>N should be a multiple of NB.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98086-64E0-F658-5F3F-BC14AE58F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2320" y="2336054"/>
                <a:ext cx="9748252" cy="4131486"/>
              </a:xfrm>
              <a:blipFill>
                <a:blip r:embed="rId5"/>
                <a:stretch>
                  <a:fillRect l="-938" t="-1917" b="-29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715599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8" ma:contentTypeDescription="Create a new document." ma:contentTypeScope="" ma:versionID="86a7728a04c9f38ebdc1b4513ee515b2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b632a1c1f4c24e24e8a5a77f175ebbdd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DDF45B-2A3F-49C9-9998-6F804AE57A80}"/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9533</TotalTime>
  <Words>698</Words>
  <Application>Microsoft Office PowerPoint</Application>
  <PresentationFormat>Widescreen</PresentationFormat>
  <Paragraphs>146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Gotham Bold</vt:lpstr>
      <vt:lpstr>Aptos</vt:lpstr>
      <vt:lpstr>Aptos Display</vt:lpstr>
      <vt:lpstr>Arial</vt:lpstr>
      <vt:lpstr>Calibri</vt:lpstr>
      <vt:lpstr>Cambria Math</vt:lpstr>
      <vt:lpstr>Option 1</vt:lpstr>
      <vt:lpstr>Benchmarking and HPL</vt:lpstr>
      <vt:lpstr>What is “benchmarking”?</vt:lpstr>
      <vt:lpstr>Benchmarking parameters</vt:lpstr>
      <vt:lpstr>Floats, FLOPS and Matrices</vt:lpstr>
      <vt:lpstr>The Synthetic Benchmark: HPL</vt:lpstr>
      <vt:lpstr>RPeak vs. RMax</vt:lpstr>
      <vt:lpstr>CPU core information</vt:lpstr>
      <vt:lpstr>HPL configuration</vt:lpstr>
      <vt:lpstr>Problem size (N)</vt:lpstr>
      <vt:lpstr>Block size (NB)</vt:lpstr>
      <vt:lpstr>Total ranks (P * Q)</vt:lpstr>
      <vt:lpstr>NUMA</vt:lpstr>
      <vt:lpstr>Step-by-Step HPL Configuration</vt:lpstr>
      <vt:lpstr>Other configurations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Abdullah Jaffer</cp:lastModifiedBy>
  <cp:revision>20</cp:revision>
  <dcterms:created xsi:type="dcterms:W3CDTF">2026-02-11T16:08:42Z</dcterms:created>
  <dcterms:modified xsi:type="dcterms:W3CDTF">2026-07-08T07:09:27Z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