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7" r:id="rId5"/>
    <p:sldId id="262" r:id="rId6"/>
    <p:sldId id="259" r:id="rId7"/>
    <p:sldId id="261" r:id="rId8"/>
    <p:sldId id="263" r:id="rId9"/>
    <p:sldId id="264" r:id="rId10"/>
    <p:sldId id="265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>
            <a:normAutofit/>
          </a:bodyPr>
          <a:lstStyle/>
          <a:p>
            <a:r>
              <a:rPr lang="en-ZA" sz="4800" dirty="0"/>
              <a:t>Automation and Provisioning (Ansible)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38839"/>
            <a:ext cx="5938298" cy="918446"/>
          </a:xfrm>
        </p:spPr>
        <p:txBody>
          <a:bodyPr/>
          <a:lstStyle/>
          <a:p>
            <a:r>
              <a:rPr lang="en-ZA" dirty="0"/>
              <a:t>By Tebogo Diraditsile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48A49-450F-55E5-1C81-89203B364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3CC1CC-1176-11F8-2F3C-4384CBF38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C9D48-594D-AFD7-666B-8B042D6B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Idempotency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0356B-4687-CA5D-8869-3AA07C330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b="0" dirty="0"/>
              <a:t>Re-running only changes what is not already correct</a:t>
            </a:r>
          </a:p>
          <a:p>
            <a:r>
              <a:rPr lang="en-GB" dirty="0"/>
              <a:t>Safe to run anytime; the cluster converges to your desired state</a:t>
            </a:r>
            <a:endParaRPr lang="en-ZA" dirty="0"/>
          </a:p>
          <a:p>
            <a:r>
              <a:rPr lang="en-GB" b="0" dirty="0"/>
              <a:t>This is what sets Ansible apart from a plain shell script</a:t>
            </a:r>
          </a:p>
          <a:p>
            <a:endParaRPr lang="en-GB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2CBE88-1047-034E-8FC2-1B5DB80D3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sp>
        <p:nvSpPr>
          <p:cNvPr id="4" name="Code 23">
            <a:extLst>
              <a:ext uri="{FF2B5EF4-FFF2-40B4-BE49-F238E27FC236}">
                <a16:creationId xmlns:a16="http://schemas.microsoft.com/office/drawing/2014/main" id="{F9F4C09F-2B4B-C658-ED6E-DD7CA5EF5DA1}"/>
              </a:ext>
            </a:extLst>
          </p:cNvPr>
          <p:cNvSpPr/>
          <p:nvPr/>
        </p:nvSpPr>
        <p:spPr>
          <a:xfrm>
            <a:off x="2633472" y="4424810"/>
            <a:ext cx="7086600" cy="2246600"/>
          </a:xfrm>
          <a:prstGeom prst="roundRect">
            <a:avLst>
              <a:gd name="adj" fmla="val 4500"/>
            </a:avLst>
          </a:prstGeom>
          <a:solidFill>
            <a:srgbClr val="282C34"/>
          </a:solidFill>
          <a:ln>
            <a:noFill/>
          </a:ln>
        </p:spPr>
        <p:txBody>
          <a:bodyPr lIns="137160" tIns="91440" rIns="137160" bIns="91440" anchor="t">
            <a:noAutofit/>
          </a:bodyPr>
          <a:lstStyle/>
          <a:p>
            <a:pPr>
              <a:lnSpc>
                <a:spcPct val="118000"/>
              </a:lnSpc>
            </a:pPr>
            <a:r>
              <a:rPr lang="en-US" sz="1100" i="1" dirty="0">
                <a:solidFill>
                  <a:srgbClr val="9AA0AB"/>
                </a:solidFill>
                <a:latin typeface="Courier New"/>
              </a:rPr>
              <a:t>terminal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98C379"/>
                </a:solidFill>
                <a:latin typeface="Courier New"/>
                <a:cs typeface="Courier New"/>
              </a:rPr>
              <a:t># first run — it installs the package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ansible-playbook </a:t>
            </a:r>
            <a:r>
              <a:rPr lang="en-GB" sz="14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sz="14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inventory.ini </a:t>
            </a:r>
            <a:r>
              <a:rPr lang="en-US" sz="1300" spc="-20" dirty="0" err="1">
                <a:solidFill>
                  <a:srgbClr val="E6E6E6"/>
                </a:solidFill>
                <a:latin typeface="Courier New"/>
                <a:cs typeface="Courier New"/>
              </a:rPr>
              <a:t>setup.yml</a:t>
            </a:r>
            <a:endParaRPr lang="en-US" sz="1300" spc="-20" dirty="0">
              <a:solidFill>
                <a:srgbClr val="E6E6E6"/>
              </a:solidFill>
              <a:latin typeface="Courier New"/>
              <a:cs typeface="Courier New"/>
            </a:endParaRP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9AA0AB"/>
                </a:solidFill>
                <a:latin typeface="Courier New"/>
                <a:cs typeface="Courier New"/>
              </a:rPr>
              <a:t>  ... </a:t>
            </a:r>
            <a:r>
              <a:rPr lang="en-US" sz="1300" spc="-20" dirty="0">
                <a:solidFill>
                  <a:srgbClr val="E97132"/>
                </a:solidFill>
                <a:latin typeface="Courier New"/>
                <a:cs typeface="Courier New"/>
              </a:rPr>
              <a:t>changed=1</a:t>
            </a:r>
          </a:p>
          <a:p>
            <a:pPr>
              <a:lnSpc>
                <a:spcPct val="118000"/>
              </a:lnSpc>
            </a:pPr>
            <a:endParaRPr lang="en-US" sz="1300" spc="-20" dirty="0">
              <a:solidFill>
                <a:srgbClr val="E97132"/>
              </a:solidFill>
              <a:latin typeface="Courier New"/>
              <a:cs typeface="Courier New"/>
            </a:endParaRP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98C379"/>
                </a:solidFill>
                <a:latin typeface="Courier New"/>
                <a:cs typeface="Courier New"/>
              </a:rPr>
              <a:t># second run — nothing to do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ansible-playbook </a:t>
            </a:r>
            <a:r>
              <a:rPr lang="en-GB" sz="14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sz="14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inventory.ini </a:t>
            </a:r>
            <a:r>
              <a:rPr lang="en-US" sz="1300" spc="-20" dirty="0" err="1">
                <a:solidFill>
                  <a:srgbClr val="E6E6E6"/>
                </a:solidFill>
                <a:latin typeface="Courier New"/>
                <a:cs typeface="Courier New"/>
              </a:rPr>
              <a:t>setup.yml</a:t>
            </a:r>
            <a:endParaRPr lang="en-US" sz="1300" spc="-20" dirty="0">
              <a:solidFill>
                <a:srgbClr val="E6E6E6"/>
              </a:solidFill>
              <a:latin typeface="Courier New"/>
              <a:cs typeface="Courier New"/>
            </a:endParaRP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9AA0AB"/>
                </a:solidFill>
                <a:latin typeface="Courier New"/>
                <a:cs typeface="Courier New"/>
              </a:rPr>
              <a:t>  ... </a:t>
            </a:r>
            <a:r>
              <a:rPr lang="en-US" sz="1300" spc="-20" dirty="0">
                <a:solidFill>
                  <a:srgbClr val="98C379"/>
                </a:solidFill>
                <a:latin typeface="Courier New"/>
                <a:cs typeface="Courier New"/>
              </a:rPr>
              <a:t>changed=0   (ok)</a:t>
            </a:r>
          </a:p>
        </p:txBody>
      </p:sp>
    </p:spTree>
    <p:extLst>
      <p:ext uri="{BB962C8B-B14F-4D97-AF65-F5344CB8AC3E}">
        <p14:creationId xmlns:p14="http://schemas.microsoft.com/office/powerpoint/2010/main" val="326608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F935E-1388-E471-371A-4FFB8911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452E2F-1966-6F5D-8E44-19109CF01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1507E-BB93-B960-5282-6BBC7697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Provisioning: creating the node itself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EB98C-EEC5-20FD-9095-2F8721BBD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b="0" dirty="0"/>
              <a:t>So far, we have configured nodes that already exist</a:t>
            </a:r>
          </a:p>
          <a:p>
            <a:endParaRPr lang="en-GB" b="0" dirty="0"/>
          </a:p>
          <a:p>
            <a:r>
              <a:rPr lang="en-GB" b="0" dirty="0"/>
              <a:t>What if you want to automate the process of deploying nodes?</a:t>
            </a:r>
          </a:p>
          <a:p>
            <a:endParaRPr lang="en-ZA" dirty="0"/>
          </a:p>
          <a:p>
            <a:r>
              <a:rPr lang="en-GB" b="0" dirty="0"/>
              <a:t>Ansible can create a node on OpenStack, then configure it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9FF490-2AB8-D419-AED0-0664CC2D4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2DFDF-89F5-9711-6EF4-AB330E453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EA56B9-5BEA-454C-5CDB-852EBC5F3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921715-9ACD-03F8-DAF7-DA4D29E4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Provisioning (Playbook)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3F47A-2E31-1564-3B76-9C120A4F0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14F50A-3F69-1182-9986-9911C8E0F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E5AEE0-DFEB-C168-6FA4-175B8FF1F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891" y="2612374"/>
            <a:ext cx="5982218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C8D7C-663B-BAB8-32F1-3B8BDEEC4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D1764A-8858-D8B5-E064-04EA1298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C3E02-6330-13EF-CEC0-53E0B384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Provisioning (Output 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E4ABF0-6497-492A-EB88-B74475ED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 descr="A black background with many lines&#10;&#10;AI-generated content may be incorrect.">
            <a:extLst>
              <a:ext uri="{FF2B5EF4-FFF2-40B4-BE49-F238E27FC236}">
                <a16:creationId xmlns:a16="http://schemas.microsoft.com/office/drawing/2014/main" id="{4FFD6997-4638-BA41-956D-1E97FAEC2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" y="2472802"/>
            <a:ext cx="12116850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8083E-E994-D081-DAB8-A033DE644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4CAED0-A592-20E6-B02C-9DE932EC2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A654B-5ED4-CB1E-38FD-4A190D7A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Provisioning (Output 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18C9D0-4A4D-37AA-BC22-7B336504D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3E528-C886-156D-2CDB-276E8DAF1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759"/>
            <a:ext cx="12192000" cy="11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0E1B-0B3C-85EE-E077-C9CDB003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3F6311-6435-B351-96EA-13C79E6E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A2F87E-85C3-37C7-E85E-D19C9962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Example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FAAB2-464F-2372-89D2-E511CA33D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Live Demo  or  Pre-recorded Demo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7F66E-7574-111D-BED8-3D3E29821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0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46EB-E8DB-7156-5E42-41042EB2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1B9EA-A3B4-86B1-9992-304734CE3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551A90-9EEC-7267-CC3D-F1D68C488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4DD0B-F644-906B-2C12-2127E8B9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The problem: doing it N times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56AF5-0CAF-C048-0A38-8ABE5429E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A cluster has many nodes that must be configured </a:t>
            </a:r>
            <a:r>
              <a:rPr lang="en-GB" b="1" dirty="0"/>
              <a:t>identically</a:t>
            </a:r>
          </a:p>
          <a:p>
            <a:endParaRPr lang="en-GB" b="1" dirty="0"/>
          </a:p>
          <a:p>
            <a:r>
              <a:rPr lang="en-GB" dirty="0"/>
              <a:t>By hand: slow, error-prone, not repeatable</a:t>
            </a:r>
          </a:p>
          <a:p>
            <a:endParaRPr lang="en-GB" b="1" dirty="0"/>
          </a:p>
          <a:p>
            <a:r>
              <a:rPr lang="en-GB" dirty="0"/>
              <a:t>Miss one node → mysterious bugs during benchmarking</a:t>
            </a:r>
          </a:p>
          <a:p>
            <a:endParaRPr lang="en-GB" b="1" dirty="0"/>
          </a:p>
          <a:p>
            <a:r>
              <a:rPr lang="en-GB" dirty="0"/>
              <a:t>We need automation that is </a:t>
            </a:r>
            <a:r>
              <a:rPr lang="en-GB" b="1" dirty="0"/>
              <a:t>consistent</a:t>
            </a:r>
            <a:r>
              <a:rPr lang="en-GB" dirty="0"/>
              <a:t> and </a:t>
            </a:r>
            <a:r>
              <a:rPr lang="en-GB" b="1" dirty="0"/>
              <a:t>reproducible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D5CFD-E696-B1C4-C8D9-748168470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9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What is Ansible?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An open-source tool for automating configuration and provisioning</a:t>
            </a:r>
          </a:p>
          <a:p>
            <a:pPr>
              <a:lnSpc>
                <a:spcPct val="150000"/>
              </a:lnSpc>
            </a:pPr>
            <a:r>
              <a:rPr lang="en-ZA" dirty="0"/>
              <a:t>Installation on the head node only</a:t>
            </a:r>
          </a:p>
          <a:p>
            <a:pPr>
              <a:lnSpc>
                <a:spcPct val="150000"/>
              </a:lnSpc>
            </a:pPr>
            <a:r>
              <a:rPr lang="en-ZA" dirty="0"/>
              <a:t>Uses SSH to communicate with the other nodes</a:t>
            </a:r>
          </a:p>
          <a:p>
            <a:pPr>
              <a:lnSpc>
                <a:spcPct val="150000"/>
              </a:lnSpc>
            </a:pPr>
            <a:r>
              <a:rPr lang="en-GB" b="0" dirty="0"/>
              <a:t>You describe the desired state in simple, readable YAML</a:t>
            </a:r>
          </a:p>
          <a:p>
            <a:endParaRPr lang="en-GB" b="0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E37C6-537F-37DE-DB35-9206EFA5F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747367-DEA0-C484-1C37-703A729AE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62CE6-1FE2-3268-40A2-D1163C87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Scripts vs Ansible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B832C-D68D-E734-34D0-1414B7BB0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Shell script = you write </a:t>
            </a:r>
            <a:r>
              <a:rPr lang="en-GB" i="1" dirty="0"/>
              <a:t>how</a:t>
            </a:r>
            <a:r>
              <a:rPr lang="en-GB" dirty="0"/>
              <a:t> to do it, step by step</a:t>
            </a:r>
          </a:p>
          <a:p>
            <a:endParaRPr lang="en-GB" dirty="0"/>
          </a:p>
          <a:p>
            <a:r>
              <a:rPr lang="en-GB" dirty="0"/>
              <a:t>Ansible = you write </a:t>
            </a:r>
            <a:r>
              <a:rPr lang="en-GB" i="1" dirty="0"/>
              <a:t>what</a:t>
            </a:r>
            <a:r>
              <a:rPr lang="en-GB" dirty="0"/>
              <a:t> you want, and it figures out the steps</a:t>
            </a:r>
          </a:p>
          <a:p>
            <a:endParaRPr lang="en-GB" dirty="0"/>
          </a:p>
          <a:p>
            <a:r>
              <a:rPr lang="en-GB" b="0" dirty="0"/>
              <a:t>Ansible works out which changes are needed to reach that state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8F5314-A216-2C62-2074-FD97AEAB0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7438C-C791-F309-433F-7121665B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1353B9-B945-4DA1-58E6-D09E8B3EA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33933-577D-F845-17AF-2FA49BEE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Inventory: listing your nodes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A8EC2-BF41-0195-C17D-2A9D4E40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b="0" dirty="0"/>
              <a:t>The inventory tells Ansible which hosts to manage</a:t>
            </a:r>
          </a:p>
          <a:p>
            <a:r>
              <a:rPr lang="en-GB" b="0" dirty="0"/>
              <a:t>Group hosts so you can target them together</a:t>
            </a:r>
          </a:p>
          <a:p>
            <a:r>
              <a:rPr lang="en-GB" b="0" dirty="0"/>
              <a:t>Run a task on every compute node by naming the group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7FEFB3-92FC-8FDB-4130-094AE05E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sp>
        <p:nvSpPr>
          <p:cNvPr id="4" name="Code 20">
            <a:extLst>
              <a:ext uri="{FF2B5EF4-FFF2-40B4-BE49-F238E27FC236}">
                <a16:creationId xmlns:a16="http://schemas.microsoft.com/office/drawing/2014/main" id="{92F15EC4-350B-0CA1-2D18-E4C947F3BD18}"/>
              </a:ext>
            </a:extLst>
          </p:cNvPr>
          <p:cNvSpPr/>
          <p:nvPr/>
        </p:nvSpPr>
        <p:spPr>
          <a:xfrm>
            <a:off x="3181896" y="3989294"/>
            <a:ext cx="5200000" cy="2329210"/>
          </a:xfrm>
          <a:prstGeom prst="roundRect">
            <a:avLst>
              <a:gd name="adj" fmla="val 4500"/>
            </a:avLst>
          </a:prstGeom>
          <a:solidFill>
            <a:srgbClr val="282C34"/>
          </a:solidFill>
          <a:ln>
            <a:noFill/>
          </a:ln>
        </p:spPr>
        <p:txBody>
          <a:bodyPr lIns="137160" tIns="91440" rIns="137160" bIns="91440" anchor="t">
            <a:noAutofit/>
          </a:bodyPr>
          <a:lstStyle/>
          <a:p>
            <a:pPr>
              <a:lnSpc>
                <a:spcPct val="118000"/>
              </a:lnSpc>
            </a:pPr>
            <a:r>
              <a:rPr lang="en-US" sz="1100" i="1" dirty="0">
                <a:solidFill>
                  <a:srgbClr val="9AA0AB"/>
                </a:solidFill>
                <a:latin typeface="Courier New"/>
              </a:rPr>
              <a:t>inventory.ini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5C07B"/>
                </a:solidFill>
                <a:latin typeface="Courier New"/>
                <a:cs typeface="Courier New"/>
              </a:rPr>
              <a:t>[head]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head01</a:t>
            </a:r>
          </a:p>
          <a:p>
            <a:pPr>
              <a:lnSpc>
                <a:spcPct val="118000"/>
              </a:lnSpc>
            </a:pPr>
            <a:endParaRPr lang="en-US" sz="1300" spc="-20" dirty="0">
              <a:solidFill>
                <a:srgbClr val="E6E6E6"/>
              </a:solidFill>
              <a:latin typeface="Courier New"/>
              <a:cs typeface="Courier New"/>
            </a:endParaRP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5C07B"/>
                </a:solidFill>
                <a:latin typeface="Courier New"/>
                <a:cs typeface="Courier New"/>
              </a:rPr>
              <a:t>[compute]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compute01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compute02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compute03</a:t>
            </a:r>
          </a:p>
        </p:txBody>
      </p:sp>
    </p:spTree>
    <p:extLst>
      <p:ext uri="{BB962C8B-B14F-4D97-AF65-F5344CB8AC3E}">
        <p14:creationId xmlns:p14="http://schemas.microsoft.com/office/powerpoint/2010/main" val="103676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D1605-3EBC-524B-70C3-D2C070491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893D58-A246-20A4-F3E4-6B81B73DC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36611B-5249-6448-52C3-342AE769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Running Quick Commands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F961-D520-A7BA-22B8-8D2316D2A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b="0" dirty="0"/>
              <a:t>Great for quick checks across the whole cluster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FC3B1C-E337-9B57-96C7-79A9F1FA8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sp>
        <p:nvSpPr>
          <p:cNvPr id="5" name="Code 21">
            <a:extLst>
              <a:ext uri="{FF2B5EF4-FFF2-40B4-BE49-F238E27FC236}">
                <a16:creationId xmlns:a16="http://schemas.microsoft.com/office/drawing/2014/main" id="{6FBC859A-3F80-BA8A-57D0-C3DBB063D87F}"/>
              </a:ext>
            </a:extLst>
          </p:cNvPr>
          <p:cNvSpPr/>
          <p:nvPr/>
        </p:nvSpPr>
        <p:spPr>
          <a:xfrm>
            <a:off x="3371000" y="3068096"/>
            <a:ext cx="5450000" cy="3300000"/>
          </a:xfrm>
          <a:prstGeom prst="roundRect">
            <a:avLst>
              <a:gd name="adj" fmla="val 4500"/>
            </a:avLst>
          </a:prstGeom>
          <a:solidFill>
            <a:srgbClr val="282C34"/>
          </a:solidFill>
          <a:ln>
            <a:noFill/>
          </a:ln>
        </p:spPr>
        <p:txBody>
          <a:bodyPr lIns="137160" tIns="91440" rIns="137160" bIns="91440" anchor="t">
            <a:noAutofit/>
          </a:bodyPr>
          <a:lstStyle/>
          <a:p>
            <a:pPr>
              <a:lnSpc>
                <a:spcPct val="118000"/>
              </a:lnSpc>
            </a:pPr>
            <a:r>
              <a:rPr lang="en-US" sz="1100" i="1" dirty="0">
                <a:solidFill>
                  <a:srgbClr val="9AA0AB"/>
                </a:solidFill>
                <a:latin typeface="Courier New"/>
              </a:rPr>
              <a:t>terminal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98C379"/>
                </a:solidFill>
                <a:latin typeface="Courier New"/>
                <a:cs typeface="Courier New"/>
              </a:rPr>
              <a:t># check every node is reachable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ansible all -</a:t>
            </a:r>
            <a:r>
              <a:rPr lang="en-US" sz="1300" spc="-20" dirty="0" err="1">
                <a:solidFill>
                  <a:srgbClr val="E6E6E6"/>
                </a:solidFill>
                <a:latin typeface="Courier New"/>
                <a:cs typeface="Courier New"/>
              </a:rPr>
              <a:t>i</a:t>
            </a: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 inventory.ini \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  -m ping</a:t>
            </a:r>
          </a:p>
          <a:p>
            <a:pPr>
              <a:lnSpc>
                <a:spcPct val="118000"/>
              </a:lnSpc>
            </a:pPr>
            <a:endParaRPr lang="en-US" sz="1300" spc="-20" dirty="0">
              <a:solidFill>
                <a:srgbClr val="E6E6E6"/>
              </a:solidFill>
              <a:latin typeface="Courier New"/>
              <a:cs typeface="Courier New"/>
            </a:endParaRP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98C379"/>
                </a:solidFill>
                <a:latin typeface="Courier New"/>
                <a:cs typeface="Courier New"/>
              </a:rPr>
              <a:t># run a command on compute nodes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ansible compute -</a:t>
            </a:r>
            <a:r>
              <a:rPr lang="en-US" sz="1300" spc="-20" dirty="0" err="1">
                <a:solidFill>
                  <a:srgbClr val="E6E6E6"/>
                </a:solidFill>
                <a:latin typeface="Courier New"/>
                <a:cs typeface="Courier New"/>
              </a:rPr>
              <a:t>i</a:t>
            </a: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 inventory.ini \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  -m command -a </a:t>
            </a:r>
            <a:r>
              <a:rPr lang="en-US" sz="1300" spc="-20" dirty="0">
                <a:solidFill>
                  <a:srgbClr val="56B6C2"/>
                </a:solidFill>
                <a:latin typeface="Courier New"/>
                <a:cs typeface="Courier New"/>
              </a:rPr>
              <a:t>"uptime"</a:t>
            </a:r>
          </a:p>
        </p:txBody>
      </p:sp>
    </p:spTree>
    <p:extLst>
      <p:ext uri="{BB962C8B-B14F-4D97-AF65-F5344CB8AC3E}">
        <p14:creationId xmlns:p14="http://schemas.microsoft.com/office/powerpoint/2010/main" val="159689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13ADF-9DB5-66DE-3FE2-04E115C69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010E5B-D5C9-DC2E-2915-E2A0532EB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D03B2-9028-7B0D-7B51-26118F09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Ansible Playbooks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5108C-E6FA-428B-02E5-2C5C7C7BA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b="0" dirty="0"/>
              <a:t>A playbook is a YAML file that describes the desired state</a:t>
            </a:r>
          </a:p>
          <a:p>
            <a:endParaRPr lang="en-GB" b="0" dirty="0"/>
          </a:p>
          <a:p>
            <a:r>
              <a:rPr lang="en-ZA" dirty="0"/>
              <a:t>Made up of tasks to run</a:t>
            </a:r>
          </a:p>
          <a:p>
            <a:endParaRPr lang="en-ZA" dirty="0"/>
          </a:p>
          <a:p>
            <a:r>
              <a:rPr lang="en-GB" dirty="0"/>
              <a:t>Each task uses a module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99437D-C970-415E-D1D1-05C615285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75F61-ED14-8454-DDF8-58DA6BD6B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6E1E39-B87B-50FE-670F-80F591FBF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29043E-7977-6FF1-E4BD-135EF0C0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Ansible Modules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72EFF-824A-B702-2E93-BA25C596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b="1" dirty="0"/>
              <a:t>apt </a:t>
            </a:r>
            <a:r>
              <a:rPr lang="en-ZA" dirty="0"/>
              <a:t>/ yum / </a:t>
            </a:r>
            <a:r>
              <a:rPr lang="en-ZA" b="1" dirty="0" err="1"/>
              <a:t>dnf</a:t>
            </a:r>
            <a:r>
              <a:rPr lang="en-ZA" dirty="0"/>
              <a:t>:  install packages (Ubuntu and Rocky)</a:t>
            </a:r>
          </a:p>
          <a:p>
            <a:endParaRPr lang="en-ZA" dirty="0"/>
          </a:p>
          <a:p>
            <a:r>
              <a:rPr lang="en-GB" b="1" dirty="0"/>
              <a:t>copy</a:t>
            </a:r>
            <a:r>
              <a:rPr lang="en-GB" b="0" dirty="0"/>
              <a:t> / template: place config files on nodes</a:t>
            </a:r>
          </a:p>
          <a:p>
            <a:endParaRPr lang="en-GB" b="0" dirty="0"/>
          </a:p>
          <a:p>
            <a:r>
              <a:rPr lang="en-GB" b="1" dirty="0"/>
              <a:t>service</a:t>
            </a:r>
            <a:r>
              <a:rPr lang="en-GB" b="0" dirty="0"/>
              <a:t>: start and enable daemons</a:t>
            </a:r>
          </a:p>
          <a:p>
            <a:endParaRPr lang="en-GB" b="0" dirty="0"/>
          </a:p>
          <a:p>
            <a:r>
              <a:rPr lang="en-GB" b="1" dirty="0"/>
              <a:t>user</a:t>
            </a:r>
            <a:r>
              <a:rPr lang="en-GB" dirty="0"/>
              <a:t>: manage accounts across the cluster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D2AFD9-7072-BB31-2E35-2246304EE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4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8D4C3-16FB-C582-DFC6-E570F25C8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AF0ADE-AB3E-D0FB-DFFC-F2B9C00E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002C9-2750-5150-174A-BBA45222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Anatomy of a playbook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D01CA-794A-6915-AA12-B99BCC49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hosts: group to target</a:t>
            </a:r>
          </a:p>
          <a:p>
            <a:endParaRPr lang="en-ZA" dirty="0"/>
          </a:p>
          <a:p>
            <a:r>
              <a:rPr lang="en-ZA" dirty="0"/>
              <a:t>become: yes (run task as root)</a:t>
            </a:r>
          </a:p>
          <a:p>
            <a:endParaRPr lang="en-ZA" dirty="0"/>
          </a:p>
          <a:p>
            <a:r>
              <a:rPr lang="en-ZA" dirty="0"/>
              <a:t>tasks: </a:t>
            </a:r>
            <a:r>
              <a:rPr lang="en-GB" dirty="0"/>
              <a:t>The ordered steps to apply</a:t>
            </a:r>
          </a:p>
          <a:p>
            <a:endParaRPr lang="en-GB" dirty="0"/>
          </a:p>
          <a:p>
            <a:r>
              <a:rPr lang="en-GB" dirty="0"/>
              <a:t>Running the playbook: </a:t>
            </a:r>
          </a:p>
          <a:p>
            <a:pPr marL="0" indent="0">
              <a:buNone/>
            </a:pPr>
            <a:r>
              <a:rPr lang="en-GB" i="1" dirty="0"/>
              <a:t> </a:t>
            </a:r>
            <a:endParaRPr lang="en-ZA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E46671-BDAA-6F43-16B0-05F8094DB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sp>
        <p:nvSpPr>
          <p:cNvPr id="4" name="Code 22">
            <a:extLst>
              <a:ext uri="{FF2B5EF4-FFF2-40B4-BE49-F238E27FC236}">
                <a16:creationId xmlns:a16="http://schemas.microsoft.com/office/drawing/2014/main" id="{6E0BACDF-2CEE-9EFA-01D9-F6D1F23DBAE1}"/>
              </a:ext>
            </a:extLst>
          </p:cNvPr>
          <p:cNvSpPr/>
          <p:nvPr/>
        </p:nvSpPr>
        <p:spPr>
          <a:xfrm>
            <a:off x="8036466" y="2336054"/>
            <a:ext cx="3966428" cy="2536592"/>
          </a:xfrm>
          <a:prstGeom prst="roundRect">
            <a:avLst>
              <a:gd name="adj" fmla="val 4500"/>
            </a:avLst>
          </a:prstGeom>
          <a:solidFill>
            <a:srgbClr val="282C34"/>
          </a:solidFill>
          <a:ln>
            <a:noFill/>
          </a:ln>
        </p:spPr>
        <p:txBody>
          <a:bodyPr lIns="137160" tIns="91440" rIns="137160" bIns="91440" anchor="t">
            <a:noAutofit/>
          </a:bodyPr>
          <a:lstStyle/>
          <a:p>
            <a:pPr>
              <a:lnSpc>
                <a:spcPct val="118000"/>
              </a:lnSpc>
            </a:pPr>
            <a:r>
              <a:rPr lang="en-US" sz="1100" i="1" dirty="0" err="1">
                <a:solidFill>
                  <a:srgbClr val="9AA0AB"/>
                </a:solidFill>
                <a:latin typeface="Courier New"/>
              </a:rPr>
              <a:t>setup.yml</a:t>
            </a:r>
            <a:endParaRPr lang="en-US" sz="1100" i="1" dirty="0">
              <a:solidFill>
                <a:srgbClr val="9AA0AB"/>
              </a:solidFill>
              <a:latin typeface="Courier New"/>
            </a:endParaRP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56B6C2"/>
                </a:solidFill>
                <a:latin typeface="Courier New"/>
                <a:cs typeface="Courier New"/>
              </a:rPr>
              <a:t>- name: </a:t>
            </a: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Configure compute nodes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56B6C2"/>
                </a:solidFill>
                <a:latin typeface="Courier New"/>
                <a:cs typeface="Courier New"/>
              </a:rPr>
              <a:t>  hosts: </a:t>
            </a: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compute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56B6C2"/>
                </a:solidFill>
                <a:latin typeface="Courier New"/>
                <a:cs typeface="Courier New"/>
              </a:rPr>
              <a:t>  become: </a:t>
            </a:r>
            <a:r>
              <a:rPr lang="en-US" sz="1300" spc="-20" dirty="0">
                <a:solidFill>
                  <a:srgbClr val="E5C07B"/>
                </a:solidFill>
                <a:latin typeface="Courier New"/>
                <a:cs typeface="Courier New"/>
              </a:rPr>
              <a:t>yes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56B6C2"/>
                </a:solidFill>
                <a:latin typeface="Courier New"/>
                <a:cs typeface="Courier New"/>
              </a:rPr>
              <a:t>  tasks: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56B6C2"/>
                </a:solidFill>
                <a:latin typeface="Courier New"/>
                <a:cs typeface="Courier New"/>
              </a:rPr>
              <a:t>    - name: </a:t>
            </a: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Install build tools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56B6C2"/>
                </a:solidFill>
                <a:latin typeface="Courier New"/>
                <a:cs typeface="Courier New"/>
              </a:rPr>
              <a:t>      apt: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56B6C2"/>
                </a:solidFill>
                <a:latin typeface="Courier New"/>
                <a:cs typeface="Courier New"/>
              </a:rPr>
              <a:t>        name: </a:t>
            </a:r>
            <a:r>
              <a:rPr lang="en-US" sz="1300" spc="-20" dirty="0">
                <a:solidFill>
                  <a:srgbClr val="E6E6E6"/>
                </a:solidFill>
                <a:latin typeface="Courier New"/>
                <a:cs typeface="Courier New"/>
              </a:rPr>
              <a:t>build-essential</a:t>
            </a:r>
          </a:p>
          <a:p>
            <a:pPr>
              <a:lnSpc>
                <a:spcPct val="118000"/>
              </a:lnSpc>
            </a:pPr>
            <a:r>
              <a:rPr lang="en-US" sz="1300" spc="-20" dirty="0">
                <a:solidFill>
                  <a:srgbClr val="56B6C2"/>
                </a:solidFill>
                <a:latin typeface="Courier New"/>
                <a:cs typeface="Courier New"/>
              </a:rPr>
              <a:t>        state: </a:t>
            </a:r>
            <a:r>
              <a:rPr lang="en-US" sz="1300" spc="-20" dirty="0">
                <a:solidFill>
                  <a:srgbClr val="E5C07B"/>
                </a:solidFill>
                <a:latin typeface="Courier New"/>
                <a:cs typeface="Courier New"/>
              </a:rPr>
              <a:t>present</a:t>
            </a:r>
          </a:p>
        </p:txBody>
      </p:sp>
      <p:sp>
        <p:nvSpPr>
          <p:cNvPr id="5" name="Code 22">
            <a:extLst>
              <a:ext uri="{FF2B5EF4-FFF2-40B4-BE49-F238E27FC236}">
                <a16:creationId xmlns:a16="http://schemas.microsoft.com/office/drawing/2014/main" id="{40C069BB-EDD2-53F5-E05E-FD0D0D8DA7FA}"/>
              </a:ext>
            </a:extLst>
          </p:cNvPr>
          <p:cNvSpPr/>
          <p:nvPr/>
        </p:nvSpPr>
        <p:spPr>
          <a:xfrm>
            <a:off x="2842273" y="6030254"/>
            <a:ext cx="6507453" cy="437286"/>
          </a:xfrm>
          <a:prstGeom prst="roundRect">
            <a:avLst>
              <a:gd name="adj" fmla="val 4500"/>
            </a:avLst>
          </a:prstGeom>
          <a:solidFill>
            <a:srgbClr val="282C34"/>
          </a:solidFill>
          <a:ln>
            <a:noFill/>
          </a:ln>
        </p:spPr>
        <p:txBody>
          <a:bodyPr lIns="137160" tIns="91440" rIns="137160" bIns="91440" anchor="t">
            <a:noAutofit/>
          </a:bodyPr>
          <a:lstStyle/>
          <a:p>
            <a:pPr>
              <a:lnSpc>
                <a:spcPct val="118000"/>
              </a:lnSpc>
            </a:pPr>
            <a:r>
              <a:rPr lang="en-GB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ansible-playbook -</a:t>
            </a:r>
            <a:r>
              <a:rPr lang="en-GB" sz="16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inventory.ini </a:t>
            </a:r>
            <a:r>
              <a:rPr lang="en-GB" sz="16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setup.yml</a:t>
            </a:r>
            <a:endParaRPr lang="en-US" sz="110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99794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E0B0BE7023646947F920637974D5A" ma:contentTypeVersion="7" ma:contentTypeDescription="Create a new document." ma:contentTypeScope="" ma:versionID="1181c0c0e6d42800712e52f9b9ad627b">
  <xsd:schema xmlns:xsd="http://www.w3.org/2001/XMLSchema" xmlns:xs="http://www.w3.org/2001/XMLSchema" xmlns:p="http://schemas.microsoft.com/office/2006/metadata/properties" xmlns:ns2="debb861a-3e1f-472e-8981-c630a4519e80" targetNamespace="http://schemas.microsoft.com/office/2006/metadata/properties" ma:root="true" ma:fieldsID="168d41d0b87d5959eb2637073c01c9a3" ns2:_="">
    <xsd:import namespace="debb861a-3e1f-472e-8981-c630a451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861a-3e1f-472e-8981-c630a4519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0B66FF-889E-4D09-9A10-DA6F4E9720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EA569E-C9B4-4C78-B0DB-CFBD5A816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AA2252-AE78-427C-B9C2-F548E91BC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b861a-3e1f-472e-8981-c630a4519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2495</TotalTime>
  <Words>507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Courier New</vt:lpstr>
      <vt:lpstr>Gotham Bold</vt:lpstr>
      <vt:lpstr>Option 1</vt:lpstr>
      <vt:lpstr>Automation and Provisioning (Ansible)</vt:lpstr>
      <vt:lpstr>The problem: doing it N times</vt:lpstr>
      <vt:lpstr>What is Ansible?</vt:lpstr>
      <vt:lpstr>Scripts vs Ansible</vt:lpstr>
      <vt:lpstr>Inventory: listing your nodes</vt:lpstr>
      <vt:lpstr>Running Quick Commands</vt:lpstr>
      <vt:lpstr>Ansible Playbooks</vt:lpstr>
      <vt:lpstr>Ansible Modules</vt:lpstr>
      <vt:lpstr>Anatomy of a playbook</vt:lpstr>
      <vt:lpstr>Idempotency</vt:lpstr>
      <vt:lpstr>Provisioning: creating the node itself</vt:lpstr>
      <vt:lpstr>Provisioning (Playbook)</vt:lpstr>
      <vt:lpstr>Provisioning (Output 1)</vt:lpstr>
      <vt:lpstr>Provisioning (Output 2)</vt:lpstr>
      <vt:lpstr>Example 2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Nox Moyake</dc:creator>
  <cp:lastModifiedBy>Tebogo Diraditsile</cp:lastModifiedBy>
  <cp:revision>8</cp:revision>
  <dcterms:created xsi:type="dcterms:W3CDTF">2026-02-11T16:08:42Z</dcterms:created>
  <dcterms:modified xsi:type="dcterms:W3CDTF">2026-06-15T17:48:14Z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0x010100CB5E0B0BE7023646947F920637974D5A</vt:lpwstr>
  </property>
</Properties>
</file>